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0" r:id="rId2"/>
    <p:sldId id="267" r:id="rId3"/>
    <p:sldId id="269" r:id="rId4"/>
    <p:sldId id="263" r:id="rId5"/>
    <p:sldId id="262" r:id="rId6"/>
    <p:sldId id="264" r:id="rId7"/>
    <p:sldId id="265" r:id="rId8"/>
    <p:sldId id="266" r:id="rId9"/>
    <p:sldId id="268" r:id="rId10"/>
    <p:sldId id="271" r:id="rId11"/>
    <p:sldId id="275" r:id="rId12"/>
    <p:sldId id="274" r:id="rId13"/>
    <p:sldId id="273" r:id="rId14"/>
    <p:sldId id="276" r:id="rId15"/>
    <p:sldId id="277" r:id="rId16"/>
    <p:sldId id="282" r:id="rId17"/>
    <p:sldId id="289" r:id="rId18"/>
    <p:sldId id="290" r:id="rId19"/>
    <p:sldId id="291" r:id="rId20"/>
    <p:sldId id="292" r:id="rId21"/>
    <p:sldId id="287" r:id="rId22"/>
    <p:sldId id="281" r:id="rId23"/>
    <p:sldId id="279" r:id="rId24"/>
    <p:sldId id="278" r:id="rId25"/>
    <p:sldId id="280" r:id="rId26"/>
    <p:sldId id="284" r:id="rId27"/>
    <p:sldId id="285" r:id="rId28"/>
    <p:sldId id="288" r:id="rId29"/>
    <p:sldId id="283"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5445C5-7190-4C0D-BD06-6F9D0F7A615E}">
          <p14:sldIdLst>
            <p14:sldId id="270"/>
            <p14:sldId id="267"/>
            <p14:sldId id="269"/>
            <p14:sldId id="263"/>
            <p14:sldId id="262"/>
            <p14:sldId id="264"/>
            <p14:sldId id="265"/>
            <p14:sldId id="266"/>
            <p14:sldId id="268"/>
            <p14:sldId id="271"/>
            <p14:sldId id="275"/>
            <p14:sldId id="274"/>
            <p14:sldId id="273"/>
            <p14:sldId id="276"/>
            <p14:sldId id="277"/>
            <p14:sldId id="282"/>
            <p14:sldId id="289"/>
            <p14:sldId id="290"/>
            <p14:sldId id="291"/>
            <p14:sldId id="292"/>
            <p14:sldId id="287"/>
            <p14:sldId id="281"/>
            <p14:sldId id="279"/>
            <p14:sldId id="278"/>
            <p14:sldId id="280"/>
            <p14:sldId id="284"/>
            <p14:sldId id="285"/>
            <p14:sldId id="288"/>
            <p14:sldId id="283"/>
            <p14:sldId id="2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4810" autoAdjust="0"/>
  </p:normalViewPr>
  <p:slideViewPr>
    <p:cSldViewPr snapToGrid="0">
      <p:cViewPr varScale="1">
        <p:scale>
          <a:sx n="99" d="100"/>
          <a:sy n="99" d="100"/>
        </p:scale>
        <p:origin x="7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7B4F3-A1F2-4E50-8B46-194595B94B2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CA70015-CBCE-4E14-8EBC-8782D56AABA8}">
      <dgm:prSet phldrT="[Text]"/>
      <dgm:spPr/>
      <dgm:t>
        <a:bodyPr/>
        <a:lstStyle/>
        <a:p>
          <a:r>
            <a:rPr lang="en-US" dirty="0" smtClean="0"/>
            <a:t>Efficiency</a:t>
          </a:r>
          <a:endParaRPr lang="en-US" dirty="0"/>
        </a:p>
      </dgm:t>
    </dgm:pt>
    <dgm:pt modelId="{6EDE3726-62F1-4895-B427-93E210FC35E1}" type="parTrans" cxnId="{9D3E611A-1543-4831-97AC-7AC75A833FD3}">
      <dgm:prSet/>
      <dgm:spPr/>
      <dgm:t>
        <a:bodyPr/>
        <a:lstStyle/>
        <a:p>
          <a:endParaRPr lang="en-US"/>
        </a:p>
      </dgm:t>
    </dgm:pt>
    <dgm:pt modelId="{4B6182AC-3ACB-4514-8223-E2FFC3B68A02}" type="sibTrans" cxnId="{9D3E611A-1543-4831-97AC-7AC75A833FD3}">
      <dgm:prSet/>
      <dgm:spPr/>
      <dgm:t>
        <a:bodyPr/>
        <a:lstStyle/>
        <a:p>
          <a:endParaRPr lang="en-US"/>
        </a:p>
      </dgm:t>
    </dgm:pt>
    <dgm:pt modelId="{C6D8BE0E-F150-488C-B1EE-8AD375820A54}">
      <dgm:prSet phldrT="[Text]"/>
      <dgm:spPr/>
      <dgm:t>
        <a:bodyPr/>
        <a:lstStyle/>
        <a:p>
          <a:r>
            <a:rPr lang="en-US" dirty="0" smtClean="0"/>
            <a:t>Automating the mass production of design patterns allows reliable solutions to drive operational processes.</a:t>
          </a:r>
          <a:endParaRPr lang="en-US" dirty="0"/>
        </a:p>
      </dgm:t>
    </dgm:pt>
    <dgm:pt modelId="{68E3EFD9-14D1-444E-B277-3D7F9FDAD4E6}" type="parTrans" cxnId="{C61E8828-79A5-4C5F-9548-E109553C8C1F}">
      <dgm:prSet/>
      <dgm:spPr/>
      <dgm:t>
        <a:bodyPr/>
        <a:lstStyle/>
        <a:p>
          <a:endParaRPr lang="en-US"/>
        </a:p>
      </dgm:t>
    </dgm:pt>
    <dgm:pt modelId="{8E87CFA3-ABAF-48EB-9BC3-4D64B52FF834}" type="sibTrans" cxnId="{C61E8828-79A5-4C5F-9548-E109553C8C1F}">
      <dgm:prSet/>
      <dgm:spPr/>
      <dgm:t>
        <a:bodyPr/>
        <a:lstStyle/>
        <a:p>
          <a:endParaRPr lang="en-US"/>
        </a:p>
      </dgm:t>
    </dgm:pt>
    <dgm:pt modelId="{902A0E80-28FA-40F5-8552-FD3AC694166D}">
      <dgm:prSet phldrT="[Text]"/>
      <dgm:spPr/>
      <dgm:t>
        <a:bodyPr/>
        <a:lstStyle/>
        <a:p>
          <a:r>
            <a:rPr lang="en-US" dirty="0" smtClean="0"/>
            <a:t>Data Quality</a:t>
          </a:r>
          <a:endParaRPr lang="en-US" dirty="0"/>
        </a:p>
      </dgm:t>
    </dgm:pt>
    <dgm:pt modelId="{6FD6FBC7-32D9-464C-89AD-AC23CFA75946}" type="parTrans" cxnId="{9A0B860A-90C3-4D7D-BF6D-634B24D02D70}">
      <dgm:prSet/>
      <dgm:spPr/>
      <dgm:t>
        <a:bodyPr/>
        <a:lstStyle/>
        <a:p>
          <a:endParaRPr lang="en-US"/>
        </a:p>
      </dgm:t>
    </dgm:pt>
    <dgm:pt modelId="{0B0914B8-A2A4-49E2-9FF9-AB56FE2CAAAB}" type="sibTrans" cxnId="{9A0B860A-90C3-4D7D-BF6D-634B24D02D70}">
      <dgm:prSet/>
      <dgm:spPr/>
      <dgm:t>
        <a:bodyPr/>
        <a:lstStyle/>
        <a:p>
          <a:endParaRPr lang="en-US"/>
        </a:p>
      </dgm:t>
    </dgm:pt>
    <dgm:pt modelId="{C26602AA-0767-47E9-BBD3-347CF5111EA3}">
      <dgm:prSet phldrT="[Text]"/>
      <dgm:spPr/>
      <dgm:t>
        <a:bodyPr/>
        <a:lstStyle/>
        <a:p>
          <a:r>
            <a:rPr lang="en-US" dirty="0" smtClean="0"/>
            <a:t>Reliable ETL solutions lowers data quality risk. </a:t>
          </a:r>
          <a:endParaRPr lang="en-US" dirty="0"/>
        </a:p>
      </dgm:t>
    </dgm:pt>
    <dgm:pt modelId="{9EC9433C-1B0B-4005-8BF0-8E1A5E26DE91}" type="parTrans" cxnId="{4D404C4D-E7A0-456D-82FE-3647396619FF}">
      <dgm:prSet/>
      <dgm:spPr/>
      <dgm:t>
        <a:bodyPr/>
        <a:lstStyle/>
        <a:p>
          <a:endParaRPr lang="en-US"/>
        </a:p>
      </dgm:t>
    </dgm:pt>
    <dgm:pt modelId="{98905B33-F88B-496A-9C69-87763A474A30}" type="sibTrans" cxnId="{4D404C4D-E7A0-456D-82FE-3647396619FF}">
      <dgm:prSet/>
      <dgm:spPr/>
      <dgm:t>
        <a:bodyPr/>
        <a:lstStyle/>
        <a:p>
          <a:endParaRPr lang="en-US"/>
        </a:p>
      </dgm:t>
    </dgm:pt>
    <dgm:pt modelId="{8F5F8F87-AC9B-4794-8F2B-B83CE5C2045B}">
      <dgm:prSet phldrT="[Text]"/>
      <dgm:spPr/>
      <dgm:t>
        <a:bodyPr/>
        <a:lstStyle/>
        <a:p>
          <a:r>
            <a:rPr lang="en-US" dirty="0" smtClean="0"/>
            <a:t>Increased Productivity</a:t>
          </a:r>
          <a:endParaRPr lang="en-US" dirty="0"/>
        </a:p>
      </dgm:t>
    </dgm:pt>
    <dgm:pt modelId="{852B0BE2-BCDE-400C-B0E4-32A68CD5618A}" type="sibTrans" cxnId="{EDD53669-4AF6-4A16-8E30-2BC7D7DF9CC5}">
      <dgm:prSet/>
      <dgm:spPr/>
      <dgm:t>
        <a:bodyPr/>
        <a:lstStyle/>
        <a:p>
          <a:endParaRPr lang="en-US"/>
        </a:p>
      </dgm:t>
    </dgm:pt>
    <dgm:pt modelId="{8F0B0D33-52BC-48EC-8C77-F6252DFB8823}" type="parTrans" cxnId="{EDD53669-4AF6-4A16-8E30-2BC7D7DF9CC5}">
      <dgm:prSet/>
      <dgm:spPr/>
      <dgm:t>
        <a:bodyPr/>
        <a:lstStyle/>
        <a:p>
          <a:endParaRPr lang="en-US"/>
        </a:p>
      </dgm:t>
    </dgm:pt>
    <dgm:pt modelId="{192EE4BA-EB3F-4911-A3E1-5C112762B452}">
      <dgm:prSet phldrT="[Text]"/>
      <dgm:spPr/>
      <dgm:t>
        <a:bodyPr/>
        <a:lstStyle/>
        <a:p>
          <a:r>
            <a:rPr lang="en-US" dirty="0" smtClean="0"/>
            <a:t>An automated development solution generates opportunity for developers to work on additional projects and efforts.</a:t>
          </a:r>
          <a:endParaRPr lang="en-US" dirty="0"/>
        </a:p>
      </dgm:t>
    </dgm:pt>
    <dgm:pt modelId="{7CD511EA-C35A-41C2-8DE4-E72C24EDF930}" type="sibTrans" cxnId="{14017C0B-637C-4EE9-B966-1C3730EC19DB}">
      <dgm:prSet/>
      <dgm:spPr/>
      <dgm:t>
        <a:bodyPr/>
        <a:lstStyle/>
        <a:p>
          <a:endParaRPr lang="en-US"/>
        </a:p>
      </dgm:t>
    </dgm:pt>
    <dgm:pt modelId="{CA00E081-5758-424E-868C-3A87A55670F7}" type="parTrans" cxnId="{14017C0B-637C-4EE9-B966-1C3730EC19DB}">
      <dgm:prSet/>
      <dgm:spPr/>
      <dgm:t>
        <a:bodyPr/>
        <a:lstStyle/>
        <a:p>
          <a:endParaRPr lang="en-US"/>
        </a:p>
      </dgm:t>
    </dgm:pt>
    <dgm:pt modelId="{84E8EC69-71E8-4909-B7A8-FE56A8BFE0F7}" type="pres">
      <dgm:prSet presAssocID="{3407B4F3-A1F2-4E50-8B46-194595B94B21}" presName="linear" presStyleCnt="0">
        <dgm:presLayoutVars>
          <dgm:animLvl val="lvl"/>
          <dgm:resizeHandles val="exact"/>
        </dgm:presLayoutVars>
      </dgm:prSet>
      <dgm:spPr/>
      <dgm:t>
        <a:bodyPr/>
        <a:lstStyle/>
        <a:p>
          <a:endParaRPr lang="en-US"/>
        </a:p>
      </dgm:t>
    </dgm:pt>
    <dgm:pt modelId="{24C832E8-F40F-48CC-99C4-5978DED3C469}" type="pres">
      <dgm:prSet presAssocID="{8F5F8F87-AC9B-4794-8F2B-B83CE5C2045B}" presName="parentText" presStyleLbl="node1" presStyleIdx="0" presStyleCnt="3">
        <dgm:presLayoutVars>
          <dgm:chMax val="0"/>
          <dgm:bulletEnabled val="1"/>
        </dgm:presLayoutVars>
      </dgm:prSet>
      <dgm:spPr/>
      <dgm:t>
        <a:bodyPr/>
        <a:lstStyle/>
        <a:p>
          <a:endParaRPr lang="en-US"/>
        </a:p>
      </dgm:t>
    </dgm:pt>
    <dgm:pt modelId="{A69A74EE-12E0-47B8-860C-726428F7E3B8}" type="pres">
      <dgm:prSet presAssocID="{8F5F8F87-AC9B-4794-8F2B-B83CE5C2045B}" presName="childText" presStyleLbl="revTx" presStyleIdx="0" presStyleCnt="3">
        <dgm:presLayoutVars>
          <dgm:bulletEnabled val="1"/>
        </dgm:presLayoutVars>
      </dgm:prSet>
      <dgm:spPr/>
      <dgm:t>
        <a:bodyPr/>
        <a:lstStyle/>
        <a:p>
          <a:endParaRPr lang="en-US"/>
        </a:p>
      </dgm:t>
    </dgm:pt>
    <dgm:pt modelId="{3950E40E-CC33-4EBB-9BB1-CF1D36C639AF}" type="pres">
      <dgm:prSet presAssocID="{4CA70015-CBCE-4E14-8EBC-8782D56AABA8}" presName="parentText" presStyleLbl="node1" presStyleIdx="1" presStyleCnt="3">
        <dgm:presLayoutVars>
          <dgm:chMax val="0"/>
          <dgm:bulletEnabled val="1"/>
        </dgm:presLayoutVars>
      </dgm:prSet>
      <dgm:spPr/>
      <dgm:t>
        <a:bodyPr/>
        <a:lstStyle/>
        <a:p>
          <a:endParaRPr lang="en-US"/>
        </a:p>
      </dgm:t>
    </dgm:pt>
    <dgm:pt modelId="{01B3C320-B75D-4CA6-B185-34A7AE6EDB1C}" type="pres">
      <dgm:prSet presAssocID="{4CA70015-CBCE-4E14-8EBC-8782D56AABA8}" presName="childText" presStyleLbl="revTx" presStyleIdx="1" presStyleCnt="3">
        <dgm:presLayoutVars>
          <dgm:bulletEnabled val="1"/>
        </dgm:presLayoutVars>
      </dgm:prSet>
      <dgm:spPr/>
      <dgm:t>
        <a:bodyPr/>
        <a:lstStyle/>
        <a:p>
          <a:endParaRPr lang="en-US"/>
        </a:p>
      </dgm:t>
    </dgm:pt>
    <dgm:pt modelId="{C93E84E7-C176-4131-AE18-A147E61BE482}" type="pres">
      <dgm:prSet presAssocID="{902A0E80-28FA-40F5-8552-FD3AC694166D}" presName="parentText" presStyleLbl="node1" presStyleIdx="2" presStyleCnt="3">
        <dgm:presLayoutVars>
          <dgm:chMax val="0"/>
          <dgm:bulletEnabled val="1"/>
        </dgm:presLayoutVars>
      </dgm:prSet>
      <dgm:spPr/>
      <dgm:t>
        <a:bodyPr/>
        <a:lstStyle/>
        <a:p>
          <a:endParaRPr lang="en-US"/>
        </a:p>
      </dgm:t>
    </dgm:pt>
    <dgm:pt modelId="{AA2FE739-F6EB-4CB9-B862-2CA8E0BFF95A}" type="pres">
      <dgm:prSet presAssocID="{902A0E80-28FA-40F5-8552-FD3AC694166D}" presName="childText" presStyleLbl="revTx" presStyleIdx="2" presStyleCnt="3">
        <dgm:presLayoutVars>
          <dgm:bulletEnabled val="1"/>
        </dgm:presLayoutVars>
      </dgm:prSet>
      <dgm:spPr/>
      <dgm:t>
        <a:bodyPr/>
        <a:lstStyle/>
        <a:p>
          <a:endParaRPr lang="en-US"/>
        </a:p>
      </dgm:t>
    </dgm:pt>
  </dgm:ptLst>
  <dgm:cxnLst>
    <dgm:cxn modelId="{DFA9BF48-73C6-40EF-8343-03DF31E78AB6}" type="presOf" srcId="{C6D8BE0E-F150-488C-B1EE-8AD375820A54}" destId="{01B3C320-B75D-4CA6-B185-34A7AE6EDB1C}" srcOrd="0" destOrd="0" presId="urn:microsoft.com/office/officeart/2005/8/layout/vList2"/>
    <dgm:cxn modelId="{A1A1616D-AED2-47F1-9462-6258D6508192}" type="presOf" srcId="{902A0E80-28FA-40F5-8552-FD3AC694166D}" destId="{C93E84E7-C176-4131-AE18-A147E61BE482}" srcOrd="0" destOrd="0" presId="urn:microsoft.com/office/officeart/2005/8/layout/vList2"/>
    <dgm:cxn modelId="{2B3A541C-3475-4BD1-8D68-A284FE94D6CB}" type="presOf" srcId="{3407B4F3-A1F2-4E50-8B46-194595B94B21}" destId="{84E8EC69-71E8-4909-B7A8-FE56A8BFE0F7}" srcOrd="0" destOrd="0" presId="urn:microsoft.com/office/officeart/2005/8/layout/vList2"/>
    <dgm:cxn modelId="{094AA3A0-67C9-4B37-998B-DEEB11680B92}" type="presOf" srcId="{192EE4BA-EB3F-4911-A3E1-5C112762B452}" destId="{A69A74EE-12E0-47B8-860C-726428F7E3B8}" srcOrd="0" destOrd="0" presId="urn:microsoft.com/office/officeart/2005/8/layout/vList2"/>
    <dgm:cxn modelId="{9A0B860A-90C3-4D7D-BF6D-634B24D02D70}" srcId="{3407B4F3-A1F2-4E50-8B46-194595B94B21}" destId="{902A0E80-28FA-40F5-8552-FD3AC694166D}" srcOrd="2" destOrd="0" parTransId="{6FD6FBC7-32D9-464C-89AD-AC23CFA75946}" sibTransId="{0B0914B8-A2A4-49E2-9FF9-AB56FE2CAAAB}"/>
    <dgm:cxn modelId="{2E9D9FA7-6003-49BE-934F-84D5C150405A}" type="presOf" srcId="{C26602AA-0767-47E9-BBD3-347CF5111EA3}" destId="{AA2FE739-F6EB-4CB9-B862-2CA8E0BFF95A}" srcOrd="0" destOrd="0" presId="urn:microsoft.com/office/officeart/2005/8/layout/vList2"/>
    <dgm:cxn modelId="{C61E8828-79A5-4C5F-9548-E109553C8C1F}" srcId="{4CA70015-CBCE-4E14-8EBC-8782D56AABA8}" destId="{C6D8BE0E-F150-488C-B1EE-8AD375820A54}" srcOrd="0" destOrd="0" parTransId="{68E3EFD9-14D1-444E-B277-3D7F9FDAD4E6}" sibTransId="{8E87CFA3-ABAF-48EB-9BC3-4D64B52FF834}"/>
    <dgm:cxn modelId="{5CEBD92B-6302-4EAC-BB77-BF884CAF3237}" type="presOf" srcId="{4CA70015-CBCE-4E14-8EBC-8782D56AABA8}" destId="{3950E40E-CC33-4EBB-9BB1-CF1D36C639AF}" srcOrd="0" destOrd="0" presId="urn:microsoft.com/office/officeart/2005/8/layout/vList2"/>
    <dgm:cxn modelId="{9D3E611A-1543-4831-97AC-7AC75A833FD3}" srcId="{3407B4F3-A1F2-4E50-8B46-194595B94B21}" destId="{4CA70015-CBCE-4E14-8EBC-8782D56AABA8}" srcOrd="1" destOrd="0" parTransId="{6EDE3726-62F1-4895-B427-93E210FC35E1}" sibTransId="{4B6182AC-3ACB-4514-8223-E2FFC3B68A02}"/>
    <dgm:cxn modelId="{EDD53669-4AF6-4A16-8E30-2BC7D7DF9CC5}" srcId="{3407B4F3-A1F2-4E50-8B46-194595B94B21}" destId="{8F5F8F87-AC9B-4794-8F2B-B83CE5C2045B}" srcOrd="0" destOrd="0" parTransId="{8F0B0D33-52BC-48EC-8C77-F6252DFB8823}" sibTransId="{852B0BE2-BCDE-400C-B0E4-32A68CD5618A}"/>
    <dgm:cxn modelId="{A0384772-A2CE-4634-BC3B-901FADD2C4AB}" type="presOf" srcId="{8F5F8F87-AC9B-4794-8F2B-B83CE5C2045B}" destId="{24C832E8-F40F-48CC-99C4-5978DED3C469}" srcOrd="0" destOrd="0" presId="urn:microsoft.com/office/officeart/2005/8/layout/vList2"/>
    <dgm:cxn modelId="{14017C0B-637C-4EE9-B966-1C3730EC19DB}" srcId="{8F5F8F87-AC9B-4794-8F2B-B83CE5C2045B}" destId="{192EE4BA-EB3F-4911-A3E1-5C112762B452}" srcOrd="0" destOrd="0" parTransId="{CA00E081-5758-424E-868C-3A87A55670F7}" sibTransId="{7CD511EA-C35A-41C2-8DE4-E72C24EDF930}"/>
    <dgm:cxn modelId="{4D404C4D-E7A0-456D-82FE-3647396619FF}" srcId="{902A0E80-28FA-40F5-8552-FD3AC694166D}" destId="{C26602AA-0767-47E9-BBD3-347CF5111EA3}" srcOrd="0" destOrd="0" parTransId="{9EC9433C-1B0B-4005-8BF0-8E1A5E26DE91}" sibTransId="{98905B33-F88B-496A-9C69-87763A474A30}"/>
    <dgm:cxn modelId="{E319B119-73B0-4962-97C5-F037C8E3377F}" type="presParOf" srcId="{84E8EC69-71E8-4909-B7A8-FE56A8BFE0F7}" destId="{24C832E8-F40F-48CC-99C4-5978DED3C469}" srcOrd="0" destOrd="0" presId="urn:microsoft.com/office/officeart/2005/8/layout/vList2"/>
    <dgm:cxn modelId="{90963101-BC02-4BC7-83CD-8EF57C9B58E4}" type="presParOf" srcId="{84E8EC69-71E8-4909-B7A8-FE56A8BFE0F7}" destId="{A69A74EE-12E0-47B8-860C-726428F7E3B8}" srcOrd="1" destOrd="0" presId="urn:microsoft.com/office/officeart/2005/8/layout/vList2"/>
    <dgm:cxn modelId="{D170A24B-5592-4050-80EA-0AA5368DF458}" type="presParOf" srcId="{84E8EC69-71E8-4909-B7A8-FE56A8BFE0F7}" destId="{3950E40E-CC33-4EBB-9BB1-CF1D36C639AF}" srcOrd="2" destOrd="0" presId="urn:microsoft.com/office/officeart/2005/8/layout/vList2"/>
    <dgm:cxn modelId="{0EBE68E0-501F-41C4-8990-3BB65E285A7F}" type="presParOf" srcId="{84E8EC69-71E8-4909-B7A8-FE56A8BFE0F7}" destId="{01B3C320-B75D-4CA6-B185-34A7AE6EDB1C}" srcOrd="3" destOrd="0" presId="urn:microsoft.com/office/officeart/2005/8/layout/vList2"/>
    <dgm:cxn modelId="{D86AE0DC-EC3D-419D-B7D7-A949C704C15A}" type="presParOf" srcId="{84E8EC69-71E8-4909-B7A8-FE56A8BFE0F7}" destId="{C93E84E7-C176-4131-AE18-A147E61BE482}" srcOrd="4" destOrd="0" presId="urn:microsoft.com/office/officeart/2005/8/layout/vList2"/>
    <dgm:cxn modelId="{3C40B39B-252E-4473-83C4-6DD92599EF30}" type="presParOf" srcId="{84E8EC69-71E8-4909-B7A8-FE56A8BFE0F7}" destId="{AA2FE739-F6EB-4CB9-B862-2CA8E0BFF95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F8BE22-52BB-4901-8C42-805D2377D144}" type="doc">
      <dgm:prSet loTypeId="urn:microsoft.com/office/officeart/2005/8/layout/hProcess9" loCatId="process" qsTypeId="urn:microsoft.com/office/officeart/2005/8/quickstyle/simple1" qsCatId="simple" csTypeId="urn:microsoft.com/office/officeart/2005/8/colors/accent1_2" csCatId="accent1" phldr="1"/>
      <dgm:spPr/>
    </dgm:pt>
    <dgm:pt modelId="{7772E6C9-2902-418B-84BA-5A5B714890F7}">
      <dgm:prSet phldrT="[Text]" custT="1"/>
      <dgm:spPr/>
      <dgm:t>
        <a:bodyPr/>
        <a:lstStyle/>
        <a:p>
          <a:r>
            <a:rPr lang="en-US" sz="1600" dirty="0" smtClean="0"/>
            <a:t>Model SSIS Design Pattern in </a:t>
          </a:r>
          <a:r>
            <a:rPr lang="en-US" sz="1600" dirty="0" err="1" smtClean="0"/>
            <a:t>Biml</a:t>
          </a:r>
          <a:endParaRPr lang="en-US" sz="1600" dirty="0"/>
        </a:p>
      </dgm:t>
    </dgm:pt>
    <dgm:pt modelId="{84E5DFAC-CF1F-47D7-92D1-A36C91032E4B}" type="parTrans" cxnId="{1BFE611A-4CCA-465E-BFF9-E78FF2CE5572}">
      <dgm:prSet/>
      <dgm:spPr/>
      <dgm:t>
        <a:bodyPr/>
        <a:lstStyle/>
        <a:p>
          <a:endParaRPr lang="en-US"/>
        </a:p>
      </dgm:t>
    </dgm:pt>
    <dgm:pt modelId="{16B8300C-062A-4B17-B64A-62A06369F5AB}" type="sibTrans" cxnId="{1BFE611A-4CCA-465E-BFF9-E78FF2CE5572}">
      <dgm:prSet/>
      <dgm:spPr/>
      <dgm:t>
        <a:bodyPr/>
        <a:lstStyle/>
        <a:p>
          <a:endParaRPr lang="en-US"/>
        </a:p>
      </dgm:t>
    </dgm:pt>
    <dgm:pt modelId="{C7FC6AB6-A4EB-46B7-8CA4-8BBD436C8340}" type="pres">
      <dgm:prSet presAssocID="{BEF8BE22-52BB-4901-8C42-805D2377D144}" presName="CompostProcess" presStyleCnt="0">
        <dgm:presLayoutVars>
          <dgm:dir/>
          <dgm:resizeHandles val="exact"/>
        </dgm:presLayoutVars>
      </dgm:prSet>
      <dgm:spPr/>
    </dgm:pt>
    <dgm:pt modelId="{3B4A348F-A740-426D-BB9B-9330A3934EB4}" type="pres">
      <dgm:prSet presAssocID="{BEF8BE22-52BB-4901-8C42-805D2377D144}" presName="arrow" presStyleLbl="bgShp" presStyleIdx="0" presStyleCnt="1" custLinFactNeighborX="-980" custLinFactNeighborY="15865"/>
      <dgm:spPr/>
    </dgm:pt>
    <dgm:pt modelId="{20C8ABDA-E77A-4B8A-896D-91B3C7C22BFE}" type="pres">
      <dgm:prSet presAssocID="{BEF8BE22-52BB-4901-8C42-805D2377D144}" presName="linearProcess" presStyleCnt="0"/>
      <dgm:spPr/>
    </dgm:pt>
    <dgm:pt modelId="{18908361-2EBA-47B5-91D4-2812D4FF798C}" type="pres">
      <dgm:prSet presAssocID="{7772E6C9-2902-418B-84BA-5A5B714890F7}" presName="textNode" presStyleLbl="node1" presStyleIdx="0" presStyleCnt="1" custScaleX="118058" custScaleY="91346" custLinFactNeighborX="-7370">
        <dgm:presLayoutVars>
          <dgm:bulletEnabled val="1"/>
        </dgm:presLayoutVars>
      </dgm:prSet>
      <dgm:spPr/>
      <dgm:t>
        <a:bodyPr/>
        <a:lstStyle/>
        <a:p>
          <a:endParaRPr lang="en-US"/>
        </a:p>
      </dgm:t>
    </dgm:pt>
  </dgm:ptLst>
  <dgm:cxnLst>
    <dgm:cxn modelId="{E1D09D21-6CBC-4AA5-A23F-9FB67574D95F}" type="presOf" srcId="{BEF8BE22-52BB-4901-8C42-805D2377D144}" destId="{C7FC6AB6-A4EB-46B7-8CA4-8BBD436C8340}" srcOrd="0" destOrd="0" presId="urn:microsoft.com/office/officeart/2005/8/layout/hProcess9"/>
    <dgm:cxn modelId="{1BFE611A-4CCA-465E-BFF9-E78FF2CE5572}" srcId="{BEF8BE22-52BB-4901-8C42-805D2377D144}" destId="{7772E6C9-2902-418B-84BA-5A5B714890F7}" srcOrd="0" destOrd="0" parTransId="{84E5DFAC-CF1F-47D7-92D1-A36C91032E4B}" sibTransId="{16B8300C-062A-4B17-B64A-62A06369F5AB}"/>
    <dgm:cxn modelId="{1F87637E-7169-4194-A312-F438072DE17B}" type="presOf" srcId="{7772E6C9-2902-418B-84BA-5A5B714890F7}" destId="{18908361-2EBA-47B5-91D4-2812D4FF798C}" srcOrd="0" destOrd="0" presId="urn:microsoft.com/office/officeart/2005/8/layout/hProcess9"/>
    <dgm:cxn modelId="{3E59A0B3-4784-4911-A39F-9628AE837F5F}" type="presParOf" srcId="{C7FC6AB6-A4EB-46B7-8CA4-8BBD436C8340}" destId="{3B4A348F-A740-426D-BB9B-9330A3934EB4}" srcOrd="0" destOrd="0" presId="urn:microsoft.com/office/officeart/2005/8/layout/hProcess9"/>
    <dgm:cxn modelId="{9E1FB3BD-B16F-4391-A826-12D90B339764}" type="presParOf" srcId="{C7FC6AB6-A4EB-46B7-8CA4-8BBD436C8340}" destId="{20C8ABDA-E77A-4B8A-896D-91B3C7C22BFE}" srcOrd="1" destOrd="0" presId="urn:microsoft.com/office/officeart/2005/8/layout/hProcess9"/>
    <dgm:cxn modelId="{92FB2AAA-A1C4-4CE8-8805-1DD2DC9D9956}" type="presParOf" srcId="{20C8ABDA-E77A-4B8A-896D-91B3C7C22BFE}" destId="{18908361-2EBA-47B5-91D4-2812D4FF798C}"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E91310-348E-484B-B7C2-5B3DFAD39D43}"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3479A978-0EE0-4E85-AD9E-627B19257A18}">
      <dgm:prSet phldrT="[Text]"/>
      <dgm:spPr>
        <a:ln>
          <a:solidFill>
            <a:schemeClr val="accent1"/>
          </a:solidFill>
        </a:ln>
      </dgm:spPr>
      <dgm:t>
        <a:bodyPr/>
        <a:lstStyle/>
        <a:p>
          <a:r>
            <a:rPr lang="en-US" b="1" dirty="0" smtClean="0"/>
            <a:t>Apply User Inputs</a:t>
          </a:r>
          <a:endParaRPr lang="en-US" b="1" dirty="0"/>
        </a:p>
      </dgm:t>
    </dgm:pt>
    <dgm:pt modelId="{F43DB6E9-DA3A-410C-AA5D-613446FE3D87}" type="parTrans" cxnId="{807C972C-ACEB-4E96-9E57-4B752C8C9B0B}">
      <dgm:prSet/>
      <dgm:spPr/>
      <dgm:t>
        <a:bodyPr/>
        <a:lstStyle/>
        <a:p>
          <a:endParaRPr lang="en-US"/>
        </a:p>
      </dgm:t>
    </dgm:pt>
    <dgm:pt modelId="{253ACD50-7545-4CE1-9775-75A3FB557E59}" type="sibTrans" cxnId="{807C972C-ACEB-4E96-9E57-4B752C8C9B0B}">
      <dgm:prSet/>
      <dgm:spPr/>
      <dgm:t>
        <a:bodyPr/>
        <a:lstStyle/>
        <a:p>
          <a:endParaRPr lang="en-US"/>
        </a:p>
      </dgm:t>
    </dgm:pt>
    <dgm:pt modelId="{C6F2DE3D-1E33-46B6-BACB-2BFCE84946E4}">
      <dgm:prSet phldrT="[Text]"/>
      <dgm:spPr/>
      <dgm:t>
        <a:bodyPr/>
        <a:lstStyle/>
        <a:p>
          <a:endParaRPr lang="en-US" dirty="0"/>
        </a:p>
      </dgm:t>
    </dgm:pt>
    <dgm:pt modelId="{6FBADD76-537D-4729-8597-AA23D2B65CE6}" type="parTrans" cxnId="{3C81D440-713F-44D2-BF14-BA6DA576F13B}">
      <dgm:prSet/>
      <dgm:spPr/>
      <dgm:t>
        <a:bodyPr/>
        <a:lstStyle/>
        <a:p>
          <a:endParaRPr lang="en-US"/>
        </a:p>
      </dgm:t>
    </dgm:pt>
    <dgm:pt modelId="{48FB53A6-A5E9-4BC3-A487-C6336BB1A32C}" type="sibTrans" cxnId="{3C81D440-713F-44D2-BF14-BA6DA576F13B}">
      <dgm:prSet/>
      <dgm:spPr/>
      <dgm:t>
        <a:bodyPr/>
        <a:lstStyle/>
        <a:p>
          <a:endParaRPr lang="en-US"/>
        </a:p>
      </dgm:t>
    </dgm:pt>
    <dgm:pt modelId="{803883FD-C731-4657-A7DB-68468ED5661C}" type="pres">
      <dgm:prSet presAssocID="{5FE91310-348E-484B-B7C2-5B3DFAD39D43}" presName="Name0" presStyleCnt="0">
        <dgm:presLayoutVars>
          <dgm:chMax val="7"/>
          <dgm:chPref val="5"/>
        </dgm:presLayoutVars>
      </dgm:prSet>
      <dgm:spPr/>
      <dgm:t>
        <a:bodyPr/>
        <a:lstStyle/>
        <a:p>
          <a:endParaRPr lang="en-US"/>
        </a:p>
      </dgm:t>
    </dgm:pt>
    <dgm:pt modelId="{D687AA3D-EEF1-4C53-91AD-90F536ACE307}" type="pres">
      <dgm:prSet presAssocID="{5FE91310-348E-484B-B7C2-5B3DFAD39D43}" presName="arrowNode" presStyleLbl="node1" presStyleIdx="0" presStyleCnt="1" custLinFactNeighborX="-11533" custLinFactNeighborY="8796"/>
      <dgm:spPr/>
    </dgm:pt>
    <dgm:pt modelId="{16E340C7-4C2A-4911-924E-06616BFC7791}" type="pres">
      <dgm:prSet presAssocID="{3479A978-0EE0-4E85-AD9E-627B19257A18}" presName="txNode1" presStyleLbl="revTx" presStyleIdx="0" presStyleCnt="2" custScaleX="287405" custScaleY="114077" custLinFactNeighborX="33902" custLinFactNeighborY="14579">
        <dgm:presLayoutVars>
          <dgm:bulletEnabled val="1"/>
        </dgm:presLayoutVars>
      </dgm:prSet>
      <dgm:spPr/>
      <dgm:t>
        <a:bodyPr/>
        <a:lstStyle/>
        <a:p>
          <a:endParaRPr lang="en-US"/>
        </a:p>
      </dgm:t>
    </dgm:pt>
    <dgm:pt modelId="{2018120C-1C75-433A-8011-B15BBEFDF865}" type="pres">
      <dgm:prSet presAssocID="{C6F2DE3D-1E33-46B6-BACB-2BFCE84946E4}" presName="txNode2" presStyleLbl="revTx" presStyleIdx="1" presStyleCnt="2">
        <dgm:presLayoutVars>
          <dgm:bulletEnabled val="1"/>
        </dgm:presLayoutVars>
      </dgm:prSet>
      <dgm:spPr/>
      <dgm:t>
        <a:bodyPr/>
        <a:lstStyle/>
        <a:p>
          <a:endParaRPr lang="en-US"/>
        </a:p>
      </dgm:t>
    </dgm:pt>
  </dgm:ptLst>
  <dgm:cxnLst>
    <dgm:cxn modelId="{E05CB4E6-E1E7-435A-B641-042A9EF8D508}" type="presOf" srcId="{C6F2DE3D-1E33-46B6-BACB-2BFCE84946E4}" destId="{2018120C-1C75-433A-8011-B15BBEFDF865}" srcOrd="0" destOrd="0" presId="urn:microsoft.com/office/officeart/2009/3/layout/DescendingProcess"/>
    <dgm:cxn modelId="{807C972C-ACEB-4E96-9E57-4B752C8C9B0B}" srcId="{5FE91310-348E-484B-B7C2-5B3DFAD39D43}" destId="{3479A978-0EE0-4E85-AD9E-627B19257A18}" srcOrd="0" destOrd="0" parTransId="{F43DB6E9-DA3A-410C-AA5D-613446FE3D87}" sibTransId="{253ACD50-7545-4CE1-9775-75A3FB557E59}"/>
    <dgm:cxn modelId="{783EF2E2-EED4-477E-99CB-B7A4043411E2}" type="presOf" srcId="{3479A978-0EE0-4E85-AD9E-627B19257A18}" destId="{16E340C7-4C2A-4911-924E-06616BFC7791}" srcOrd="0" destOrd="0" presId="urn:microsoft.com/office/officeart/2009/3/layout/DescendingProcess"/>
    <dgm:cxn modelId="{F43DEE9C-7B8C-4D84-80BE-CB6327C86C72}" type="presOf" srcId="{5FE91310-348E-484B-B7C2-5B3DFAD39D43}" destId="{803883FD-C731-4657-A7DB-68468ED5661C}" srcOrd="0" destOrd="0" presId="urn:microsoft.com/office/officeart/2009/3/layout/DescendingProcess"/>
    <dgm:cxn modelId="{3C81D440-713F-44D2-BF14-BA6DA576F13B}" srcId="{5FE91310-348E-484B-B7C2-5B3DFAD39D43}" destId="{C6F2DE3D-1E33-46B6-BACB-2BFCE84946E4}" srcOrd="1" destOrd="0" parTransId="{6FBADD76-537D-4729-8597-AA23D2B65CE6}" sibTransId="{48FB53A6-A5E9-4BC3-A487-C6336BB1A32C}"/>
    <dgm:cxn modelId="{D58789CF-2FDD-4A3A-91E6-D83ACDBC4BAA}" type="presParOf" srcId="{803883FD-C731-4657-A7DB-68468ED5661C}" destId="{D687AA3D-EEF1-4C53-91AD-90F536ACE307}" srcOrd="0" destOrd="0" presId="urn:microsoft.com/office/officeart/2009/3/layout/DescendingProcess"/>
    <dgm:cxn modelId="{0BFE6EBC-B46D-4FD8-A004-210990EC9309}" type="presParOf" srcId="{803883FD-C731-4657-A7DB-68468ED5661C}" destId="{16E340C7-4C2A-4911-924E-06616BFC7791}" srcOrd="1" destOrd="0" presId="urn:microsoft.com/office/officeart/2009/3/layout/DescendingProcess"/>
    <dgm:cxn modelId="{4D0CE472-4929-4317-A2A5-31BD6699560A}" type="presParOf" srcId="{803883FD-C731-4657-A7DB-68468ED5661C}" destId="{2018120C-1C75-433A-8011-B15BBEFDF865}" srcOrd="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832E8-F40F-48CC-99C4-5978DED3C469}">
      <dsp:nvSpPr>
        <dsp:cNvPr id="0" name=""/>
        <dsp:cNvSpPr/>
      </dsp:nvSpPr>
      <dsp:spPr>
        <a:xfrm>
          <a:off x="0" y="50800"/>
          <a:ext cx="114808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Increased Productivity</a:t>
          </a:r>
          <a:endParaRPr lang="en-US" sz="3500" kern="1200" dirty="0"/>
        </a:p>
      </dsp:txBody>
      <dsp:txXfrm>
        <a:off x="40980" y="91780"/>
        <a:ext cx="11398840" cy="757514"/>
      </dsp:txXfrm>
    </dsp:sp>
    <dsp:sp modelId="{A69A74EE-12E0-47B8-860C-726428F7E3B8}">
      <dsp:nvSpPr>
        <dsp:cNvPr id="0" name=""/>
        <dsp:cNvSpPr/>
      </dsp:nvSpPr>
      <dsp:spPr>
        <a:xfrm>
          <a:off x="0" y="890275"/>
          <a:ext cx="11480800" cy="851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515"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smtClean="0"/>
            <a:t>An automated development solution generates opportunity for developers to work on additional projects and efforts.</a:t>
          </a:r>
          <a:endParaRPr lang="en-US" sz="2700" kern="1200" dirty="0"/>
        </a:p>
      </dsp:txBody>
      <dsp:txXfrm>
        <a:off x="0" y="890275"/>
        <a:ext cx="11480800" cy="851287"/>
      </dsp:txXfrm>
    </dsp:sp>
    <dsp:sp modelId="{3950E40E-CC33-4EBB-9BB1-CF1D36C639AF}">
      <dsp:nvSpPr>
        <dsp:cNvPr id="0" name=""/>
        <dsp:cNvSpPr/>
      </dsp:nvSpPr>
      <dsp:spPr>
        <a:xfrm>
          <a:off x="0" y="1741562"/>
          <a:ext cx="114808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Efficiency</a:t>
          </a:r>
          <a:endParaRPr lang="en-US" sz="3500" kern="1200" dirty="0"/>
        </a:p>
      </dsp:txBody>
      <dsp:txXfrm>
        <a:off x="40980" y="1782542"/>
        <a:ext cx="11398840" cy="757514"/>
      </dsp:txXfrm>
    </dsp:sp>
    <dsp:sp modelId="{01B3C320-B75D-4CA6-B185-34A7AE6EDB1C}">
      <dsp:nvSpPr>
        <dsp:cNvPr id="0" name=""/>
        <dsp:cNvSpPr/>
      </dsp:nvSpPr>
      <dsp:spPr>
        <a:xfrm>
          <a:off x="0" y="2581037"/>
          <a:ext cx="11480800" cy="851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515"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smtClean="0"/>
            <a:t>Automating the mass production of design patterns allows reliable solutions to drive operational processes.</a:t>
          </a:r>
          <a:endParaRPr lang="en-US" sz="2700" kern="1200" dirty="0"/>
        </a:p>
      </dsp:txBody>
      <dsp:txXfrm>
        <a:off x="0" y="2581037"/>
        <a:ext cx="11480800" cy="851287"/>
      </dsp:txXfrm>
    </dsp:sp>
    <dsp:sp modelId="{C93E84E7-C176-4131-AE18-A147E61BE482}">
      <dsp:nvSpPr>
        <dsp:cNvPr id="0" name=""/>
        <dsp:cNvSpPr/>
      </dsp:nvSpPr>
      <dsp:spPr>
        <a:xfrm>
          <a:off x="0" y="3432325"/>
          <a:ext cx="114808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Data Quality</a:t>
          </a:r>
          <a:endParaRPr lang="en-US" sz="3500" kern="1200" dirty="0"/>
        </a:p>
      </dsp:txBody>
      <dsp:txXfrm>
        <a:off x="40980" y="3473305"/>
        <a:ext cx="11398840" cy="757514"/>
      </dsp:txXfrm>
    </dsp:sp>
    <dsp:sp modelId="{AA2FE739-F6EB-4CB9-B862-2CA8E0BFF95A}">
      <dsp:nvSpPr>
        <dsp:cNvPr id="0" name=""/>
        <dsp:cNvSpPr/>
      </dsp:nvSpPr>
      <dsp:spPr>
        <a:xfrm>
          <a:off x="0" y="4271799"/>
          <a:ext cx="1148080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515"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smtClean="0"/>
            <a:t>Reliable ETL solutions lowers data quality risk. </a:t>
          </a:r>
          <a:endParaRPr lang="en-US" sz="2700" kern="1200" dirty="0"/>
        </a:p>
      </dsp:txBody>
      <dsp:txXfrm>
        <a:off x="0" y="4271799"/>
        <a:ext cx="11480800" cy="579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A348F-A740-426D-BB9B-9330A3934EB4}">
      <dsp:nvSpPr>
        <dsp:cNvPr id="0" name=""/>
        <dsp:cNvSpPr/>
      </dsp:nvSpPr>
      <dsp:spPr>
        <a:xfrm>
          <a:off x="304815" y="0"/>
          <a:ext cx="3886200" cy="352213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908361-2EBA-47B5-91D4-2812D4FF798C}">
      <dsp:nvSpPr>
        <dsp:cNvPr id="0" name=""/>
        <dsp:cNvSpPr/>
      </dsp:nvSpPr>
      <dsp:spPr>
        <a:xfrm>
          <a:off x="1375271" y="1117600"/>
          <a:ext cx="1619283" cy="12869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Model SSIS Design Pattern in </a:t>
          </a:r>
          <a:r>
            <a:rPr lang="en-US" sz="1600" kern="1200" dirty="0" err="1" smtClean="0"/>
            <a:t>Biml</a:t>
          </a:r>
          <a:endParaRPr lang="en-US" sz="1600" kern="1200" dirty="0"/>
        </a:p>
      </dsp:txBody>
      <dsp:txXfrm>
        <a:off x="1438094" y="1180423"/>
        <a:ext cx="1493637" cy="11612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7AA3D-EEF1-4C53-91AD-90F536ACE307}">
      <dsp:nvSpPr>
        <dsp:cNvPr id="0" name=""/>
        <dsp:cNvSpPr/>
      </dsp:nvSpPr>
      <dsp:spPr>
        <a:xfrm rot="4396374">
          <a:off x="383442" y="654639"/>
          <a:ext cx="2157714" cy="1504736"/>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E340C7-4C2A-4911-924E-06616BFC7791}">
      <dsp:nvSpPr>
        <dsp:cNvPr id="0" name=""/>
        <dsp:cNvSpPr/>
      </dsp:nvSpPr>
      <dsp:spPr>
        <a:xfrm>
          <a:off x="-174310" y="122859"/>
          <a:ext cx="2923757" cy="456216"/>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ctr" defTabSz="1200150">
            <a:lnSpc>
              <a:spcPct val="90000"/>
            </a:lnSpc>
            <a:spcBef>
              <a:spcPct val="0"/>
            </a:spcBef>
            <a:spcAft>
              <a:spcPct val="35000"/>
            </a:spcAft>
          </a:pPr>
          <a:r>
            <a:rPr lang="en-US" sz="2700" b="1" kern="1200" dirty="0" smtClean="0"/>
            <a:t>Apply User Inputs</a:t>
          </a:r>
          <a:endParaRPr lang="en-US" sz="2700" b="1" kern="1200" dirty="0"/>
        </a:p>
      </dsp:txBody>
      <dsp:txXfrm>
        <a:off x="-174310" y="122859"/>
        <a:ext cx="2923757" cy="456216"/>
      </dsp:txXfrm>
    </dsp:sp>
    <dsp:sp modelId="{2018120C-1C75-433A-8011-B15BBEFDF865}">
      <dsp:nvSpPr>
        <dsp:cNvPr id="0" name=""/>
        <dsp:cNvSpPr/>
      </dsp:nvSpPr>
      <dsp:spPr>
        <a:xfrm>
          <a:off x="1851339" y="2192281"/>
          <a:ext cx="1374723" cy="399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endParaRPr lang="en-US" sz="2400" kern="1200" dirty="0"/>
        </a:p>
      </dsp:txBody>
      <dsp:txXfrm>
        <a:off x="1851339" y="2192281"/>
        <a:ext cx="1374723" cy="3999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5BC4DF-0776-424F-A025-E7368CA8DBEC}" type="datetimeFigureOut">
              <a:rPr lang="en-US" smtClean="0"/>
              <a:t>9/27/2016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4C82D-D0E6-45F1-A220-457689869FB8}" type="slidenum">
              <a:rPr lang="en-US" smtClean="0"/>
              <a:t>‹#›</a:t>
            </a:fld>
            <a:endParaRPr lang="en-US"/>
          </a:p>
        </p:txBody>
      </p:sp>
    </p:spTree>
    <p:extLst>
      <p:ext uri="{BB962C8B-B14F-4D97-AF65-F5344CB8AC3E}">
        <p14:creationId xmlns:p14="http://schemas.microsoft.com/office/powerpoint/2010/main" val="22861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 ever worked with SSIS packages you have at least thought about automation.  And you might have done if by creating a database driven </a:t>
            </a:r>
            <a:r>
              <a:rPr lang="en-US" baseline="0" dirty="0" err="1" smtClean="0"/>
              <a:t>foreach</a:t>
            </a:r>
            <a:r>
              <a:rPr lang="en-US" baseline="0" dirty="0" smtClean="0"/>
              <a:t> tasks, highly parameterized packages or copying &amp; pasting then modifying a package.</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a:t>
            </a:fld>
            <a:endParaRPr lang="en-US"/>
          </a:p>
        </p:txBody>
      </p:sp>
    </p:spTree>
    <p:extLst>
      <p:ext uri="{BB962C8B-B14F-4D97-AF65-F5344CB8AC3E}">
        <p14:creationId xmlns:p14="http://schemas.microsoft.com/office/powerpoint/2010/main" val="26697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Anytime</a:t>
            </a:r>
            <a:r>
              <a:rPr lang="en-US" baseline="0" dirty="0" smtClean="0"/>
              <a:t> you can copy &amp; paste you could be using BIML</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10</a:t>
            </a:fld>
            <a:endParaRPr lang="en-US"/>
          </a:p>
        </p:txBody>
      </p:sp>
    </p:spTree>
    <p:extLst>
      <p:ext uri="{BB962C8B-B14F-4D97-AF65-F5344CB8AC3E}">
        <p14:creationId xmlns:p14="http://schemas.microsoft.com/office/powerpoint/2010/main" val="4259448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bear minimum we can generate a template that implements</a:t>
            </a:r>
            <a:r>
              <a:rPr lang="en-US" baseline="0" dirty="0" smtClean="0"/>
              <a:t> the pattern above.  What happens in the Sequential load can be automated as well.</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14</a:t>
            </a:fld>
            <a:endParaRPr lang="en-US"/>
          </a:p>
        </p:txBody>
      </p:sp>
    </p:spTree>
    <p:extLst>
      <p:ext uri="{BB962C8B-B14F-4D97-AF65-F5344CB8AC3E}">
        <p14:creationId xmlns:p14="http://schemas.microsoft.com/office/powerpoint/2010/main" val="1863276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a better</a:t>
            </a:r>
            <a:r>
              <a:rPr lang="en-US" baseline="0" dirty="0" smtClean="0"/>
              <a:t> understanding of what BIML is, I will walk through a number of code examples.</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15</a:t>
            </a:fld>
            <a:endParaRPr lang="en-US"/>
          </a:p>
        </p:txBody>
      </p:sp>
    </p:spTree>
    <p:extLst>
      <p:ext uri="{BB962C8B-B14F-4D97-AF65-F5344CB8AC3E}">
        <p14:creationId xmlns:p14="http://schemas.microsoft.com/office/powerpoint/2010/main" val="197727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BIML offers several different file types to use.  I will walk through each type later in the presentation.</a:t>
            </a:r>
            <a:endParaRPr lang="en-US"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16</a:t>
            </a:fld>
            <a:endParaRPr lang="en-US" b="1" dirty="0">
              <a:solidFill>
                <a:srgbClr val="003366"/>
              </a:solidFill>
            </a:endParaRPr>
          </a:p>
        </p:txBody>
      </p:sp>
    </p:spTree>
    <p:extLst>
      <p:ext uri="{BB962C8B-B14F-4D97-AF65-F5344CB8AC3E}">
        <p14:creationId xmlns:p14="http://schemas.microsoft.com/office/powerpoint/2010/main" val="3114811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Nation Data Buoy provides the</a:t>
            </a:r>
            <a:r>
              <a:rPr lang="en-US" baseline="0" dirty="0" smtClean="0"/>
              <a:t> public flat files for current and historical buoy data.</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17</a:t>
            </a:fld>
            <a:endParaRPr lang="en-US"/>
          </a:p>
        </p:txBody>
      </p:sp>
    </p:spTree>
    <p:extLst>
      <p:ext uri="{BB962C8B-B14F-4D97-AF65-F5344CB8AC3E}">
        <p14:creationId xmlns:p14="http://schemas.microsoft.com/office/powerpoint/2010/main" val="4081574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Historical</a:t>
            </a:r>
            <a:r>
              <a:rPr lang="en-US" baseline="0" dirty="0" smtClean="0"/>
              <a:t> data is a one time load, after those packages are executed they can be deleted.  </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18</a:t>
            </a:fld>
            <a:endParaRPr lang="en-US"/>
          </a:p>
        </p:txBody>
      </p:sp>
    </p:spTree>
    <p:extLst>
      <p:ext uri="{BB962C8B-B14F-4D97-AF65-F5344CB8AC3E}">
        <p14:creationId xmlns:p14="http://schemas.microsoft.com/office/powerpoint/2010/main" val="233517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preparation for my SSIS project at work,</a:t>
            </a:r>
            <a:r>
              <a:rPr lang="en-US" baseline="0" dirty="0" smtClean="0"/>
              <a:t> I created the original SSIS package for importing the buoy data into my home Postgres SQL Server.  The original package uses a </a:t>
            </a:r>
            <a:r>
              <a:rPr lang="en-US" baseline="0" dirty="0" err="1" smtClean="0"/>
              <a:t>foreach</a:t>
            </a:r>
            <a:r>
              <a:rPr lang="en-US" baseline="0" dirty="0" smtClean="0"/>
              <a:t> loop to grab the data for multiple buoys using the </a:t>
            </a:r>
            <a:r>
              <a:rPr lang="en-US" baseline="0" dirty="0" err="1" smtClean="0"/>
              <a:t>realtime</a:t>
            </a:r>
            <a:r>
              <a:rPr lang="en-US" baseline="0" dirty="0" smtClean="0"/>
              <a:t> URL only.  This package could not be used for historical data.  In order to accommodate the historical data loads I would have had to heavily parameterize the </a:t>
            </a:r>
            <a:r>
              <a:rPr lang="en-US" baseline="0" dirty="0" err="1" smtClean="0"/>
              <a:t>realtime</a:t>
            </a:r>
            <a:r>
              <a:rPr lang="en-US" baseline="0" dirty="0" smtClean="0"/>
              <a:t> package or create new ones.  With </a:t>
            </a:r>
            <a:r>
              <a:rPr lang="en-US" baseline="0" dirty="0" err="1" smtClean="0"/>
              <a:t>Biml</a:t>
            </a:r>
            <a:r>
              <a:rPr lang="en-US" baseline="0" dirty="0" smtClean="0"/>
              <a:t> I have </a:t>
            </a:r>
            <a:r>
              <a:rPr lang="en-US" baseline="0" dirty="0" err="1" smtClean="0"/>
              <a:t>realtime</a:t>
            </a:r>
            <a:r>
              <a:rPr lang="en-US" baseline="0" dirty="0" smtClean="0"/>
              <a:t> and historical all in one shot.</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20</a:t>
            </a:fld>
            <a:endParaRPr lang="en-US"/>
          </a:p>
        </p:txBody>
      </p:sp>
    </p:spTree>
    <p:extLst>
      <p:ext uri="{BB962C8B-B14F-4D97-AF65-F5344CB8AC3E}">
        <p14:creationId xmlns:p14="http://schemas.microsoft.com/office/powerpoint/2010/main" val="4241415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your</a:t>
            </a:r>
            <a:r>
              <a:rPr lang="en-US" baseline="0" dirty="0" smtClean="0"/>
              <a:t> at the beach and it’s the perfect day.  The rip current is not bad, the surf is perfect, not too rough closer to the shore but big enough for the surfers in the distance.</a:t>
            </a:r>
          </a:p>
          <a:p>
            <a:r>
              <a:rPr lang="en-US" baseline="0" dirty="0" smtClean="0"/>
              <a:t>Or how about kayaking and the water is perfectly still, there are dauphins swimming all around and the sky is beautiful.  </a:t>
            </a:r>
          </a:p>
          <a:p>
            <a:r>
              <a:rPr lang="en-US" baseline="0" dirty="0" smtClean="0"/>
              <a:t>For a long time I thought it was just magic like Santa Cause.  However after extensive research I realized that it has a lot to do with the swell height and wind direction.  Which is publically available through the NBDC.</a:t>
            </a:r>
            <a:endParaRPr lang="en-US" dirty="0" smtClean="0"/>
          </a:p>
        </p:txBody>
      </p:sp>
      <p:sp>
        <p:nvSpPr>
          <p:cNvPr id="4" name="Slide Number Placeholder 3"/>
          <p:cNvSpPr>
            <a:spLocks noGrp="1"/>
          </p:cNvSpPr>
          <p:nvPr>
            <p:ph type="sldNum" sz="quarter" idx="10"/>
          </p:nvPr>
        </p:nvSpPr>
        <p:spPr/>
        <p:txBody>
          <a:bodyPr/>
          <a:lstStyle/>
          <a:p>
            <a:fld id="{3AD4C82D-D0E6-45F1-A220-457689869FB8}" type="slidenum">
              <a:rPr lang="en-US" smtClean="0"/>
              <a:t>21</a:t>
            </a:fld>
            <a:endParaRPr lang="en-US"/>
          </a:p>
        </p:txBody>
      </p:sp>
    </p:spTree>
    <p:extLst>
      <p:ext uri="{BB962C8B-B14F-4D97-AF65-F5344CB8AC3E}">
        <p14:creationId xmlns:p14="http://schemas.microsoft.com/office/powerpoint/2010/main" val="2524670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a:t>
            </a:r>
            <a:r>
              <a:rPr lang="en-US" baseline="0" dirty="0" smtClean="0"/>
              <a:t> can be reused it should be in a variable</a:t>
            </a:r>
            <a:endParaRPr lang="en-US"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22</a:t>
            </a:fld>
            <a:endParaRPr lang="en-US" b="1" dirty="0">
              <a:solidFill>
                <a:srgbClr val="003366"/>
              </a:solidFill>
            </a:endParaRPr>
          </a:p>
        </p:txBody>
      </p:sp>
    </p:spTree>
    <p:extLst>
      <p:ext uri="{BB962C8B-B14F-4D97-AF65-F5344CB8AC3E}">
        <p14:creationId xmlns:p14="http://schemas.microsoft.com/office/powerpoint/2010/main" val="1162912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Include files are common files that do not change.  These values are static and are shared but not changed across packages.</a:t>
            </a:r>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23</a:t>
            </a:fld>
            <a:endParaRPr lang="en-US" b="1" dirty="0">
              <a:solidFill>
                <a:srgbClr val="003366"/>
              </a:solidFill>
            </a:endParaRPr>
          </a:p>
        </p:txBody>
      </p:sp>
    </p:spTree>
    <p:extLst>
      <p:ext uri="{BB962C8B-B14F-4D97-AF65-F5344CB8AC3E}">
        <p14:creationId xmlns:p14="http://schemas.microsoft.com/office/powerpoint/2010/main" val="3912032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idea of Automating SSIS package development is not new one and the benefits when realized are clear.  It saves time and money.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Today, automation is so engrained in our development process that we often forget we are doing it, as a result the value is often overlooked.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Parameters and variables are used to achieve some level of automation in SSIS packages.  </a:t>
            </a:r>
            <a:r>
              <a:rPr lang="en-US" dirty="0" smtClean="0"/>
              <a:t>Our CTS Standards encourage this by using variables and naming conventions</a:t>
            </a:r>
            <a:r>
              <a:rPr lang="en-US" baseline="0" dirty="0" smtClean="0"/>
              <a:t> and o</a:t>
            </a:r>
            <a:r>
              <a:rPr lang="en-US" dirty="0" smtClean="0"/>
              <a:t>ften our clients already have a design pattern in place for their ETL</a:t>
            </a:r>
            <a:r>
              <a:rPr lang="en-US" baseline="0" dirty="0" smtClean="0"/>
              <a:t> packages</a:t>
            </a:r>
            <a:r>
              <a:rPr lang="en-US" dirty="0" smtClean="0"/>
              <a:t>.</a:t>
            </a:r>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a:t>
            </a:fld>
            <a:endParaRPr lang="en-US" b="1" dirty="0">
              <a:solidFill>
                <a:srgbClr val="003366"/>
              </a:solidFill>
            </a:endParaRPr>
          </a:p>
        </p:txBody>
      </p:sp>
    </p:spTree>
    <p:extLst>
      <p:ext uri="{BB962C8B-B14F-4D97-AF65-F5344CB8AC3E}">
        <p14:creationId xmlns:p14="http://schemas.microsoft.com/office/powerpoint/2010/main" val="1460586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Tiers can be thought of like partial views in MVC.  In our case we have 3 different package templates that can be generated.</a:t>
            </a:r>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24</a:t>
            </a:fld>
            <a:endParaRPr lang="en-US" b="1" dirty="0">
              <a:solidFill>
                <a:srgbClr val="003366"/>
              </a:solidFill>
            </a:endParaRPr>
          </a:p>
        </p:txBody>
      </p:sp>
    </p:spTree>
    <p:extLst>
      <p:ext uri="{BB962C8B-B14F-4D97-AF65-F5344CB8AC3E}">
        <p14:creationId xmlns:p14="http://schemas.microsoft.com/office/powerpoint/2010/main" val="557064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This is where you define your connections.  As you can see we are using the </a:t>
            </a:r>
            <a:r>
              <a:rPr lang="en-US" baseline="0" dirty="0" err="1" smtClean="0"/>
              <a:t>ConnectionString</a:t>
            </a:r>
            <a:r>
              <a:rPr lang="en-US" baseline="0" dirty="0" smtClean="0"/>
              <a:t> C# variable that is defined in our common file. Notice only the HTTP Connection and SQL Instances are defined here.  The cache and flat files are defined in the flat file tier which we will get into later.</a:t>
            </a:r>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25</a:t>
            </a:fld>
            <a:endParaRPr lang="en-US" b="1" dirty="0">
              <a:solidFill>
                <a:srgbClr val="003366"/>
              </a:solidFill>
            </a:endParaRPr>
          </a:p>
        </p:txBody>
      </p:sp>
    </p:spTree>
    <p:extLst>
      <p:ext uri="{BB962C8B-B14F-4D97-AF65-F5344CB8AC3E}">
        <p14:creationId xmlns:p14="http://schemas.microsoft.com/office/powerpoint/2010/main" val="1354612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coolest features of the </a:t>
            </a:r>
            <a:r>
              <a:rPr lang="en-US" dirty="0" err="1" smtClean="0"/>
              <a:t>Biml</a:t>
            </a:r>
            <a:r>
              <a:rPr lang="en-US" dirty="0" smtClean="0"/>
              <a:t> C# framework is its</a:t>
            </a:r>
            <a:r>
              <a:rPr lang="en-US" baseline="0" dirty="0" smtClean="0"/>
              <a:t> ability to create Models from a database schema.  This allows you to grab what you need once and use it later on and you end up using the table schema a lot.</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26</a:t>
            </a:fld>
            <a:endParaRPr lang="en-US"/>
          </a:p>
        </p:txBody>
      </p:sp>
    </p:spTree>
    <p:extLst>
      <p:ext uri="{BB962C8B-B14F-4D97-AF65-F5344CB8AC3E}">
        <p14:creationId xmlns:p14="http://schemas.microsoft.com/office/powerpoint/2010/main" val="275487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I do not intend to walk through this code.  I do want to point out that</a:t>
            </a:r>
            <a:r>
              <a:rPr lang="en-US" baseline="0" dirty="0" smtClean="0"/>
              <a:t> this is all done dynamically.  In this situation it creates a table Model for each table in the our database.</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27</a:t>
            </a:fld>
            <a:endParaRPr lang="en-US"/>
          </a:p>
        </p:txBody>
      </p:sp>
    </p:spTree>
    <p:extLst>
      <p:ext uri="{BB962C8B-B14F-4D97-AF65-F5344CB8AC3E}">
        <p14:creationId xmlns:p14="http://schemas.microsoft.com/office/powerpoint/2010/main" val="409657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While this is an XML pitfall, escaping characters in XML is not the cleanest of ways do to things.  </a:t>
            </a:r>
            <a:r>
              <a:rPr lang="en-US" baseline="0" dirty="0" err="1" smtClean="0"/>
              <a:t>Im</a:t>
            </a:r>
            <a:r>
              <a:rPr lang="en-US" baseline="0" dirty="0" smtClean="0"/>
              <a:t> my case I had a </a:t>
            </a:r>
            <a:r>
              <a:rPr lang="en-US" baseline="0" dirty="0" err="1" smtClean="0"/>
              <a:t>url</a:t>
            </a:r>
            <a:r>
              <a:rPr lang="en-US" baseline="0" dirty="0" smtClean="0"/>
              <a:t> that was littered with things that needed to be escaped and it was a C# variable.  After trial and error I ended up wrapping it with CDATA</a:t>
            </a:r>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29</a:t>
            </a:fld>
            <a:endParaRPr lang="en-US" b="1" dirty="0">
              <a:solidFill>
                <a:srgbClr val="003366"/>
              </a:solidFill>
            </a:endParaRPr>
          </a:p>
        </p:txBody>
      </p:sp>
    </p:spTree>
    <p:extLst>
      <p:ext uri="{BB962C8B-B14F-4D97-AF65-F5344CB8AC3E}">
        <p14:creationId xmlns:p14="http://schemas.microsoft.com/office/powerpoint/2010/main" val="2557474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a:t>
            </a:r>
            <a:r>
              <a:rPr lang="en-US" baseline="0" dirty="0" smtClean="0"/>
              <a:t> with Flat Files and SQL Cache in Visual studio is seamless,  in BIML there is a learning curve.  Using a SQL Cache requires you to define a flat file format for it.   While the end result code is not complex, it takes a little be of trial and error to get it just right.  </a:t>
            </a:r>
          </a:p>
          <a:p>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30</a:t>
            </a:fld>
            <a:endParaRPr lang="en-US"/>
          </a:p>
        </p:txBody>
      </p:sp>
    </p:spTree>
    <p:extLst>
      <p:ext uri="{BB962C8B-B14F-4D97-AF65-F5344CB8AC3E}">
        <p14:creationId xmlns:p14="http://schemas.microsoft.com/office/powerpoint/2010/main" val="3705543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using a Standard Design as mentioned, </a:t>
            </a:r>
            <a:r>
              <a:rPr lang="en-US" dirty="0" smtClean="0"/>
              <a:t>Copy and Paste is</a:t>
            </a:r>
            <a:r>
              <a:rPr lang="en-US" baseline="0" dirty="0" smtClean="0"/>
              <a:t> often useful for reducing the amount of time it takes to create packages. </a:t>
            </a:r>
            <a:r>
              <a:rPr lang="en-US" sz="1200" kern="1200" dirty="0" smtClean="0">
                <a:solidFill>
                  <a:schemeClr val="tx1"/>
                </a:solidFill>
                <a:effectLst/>
                <a:latin typeface="+mn-lt"/>
                <a:ea typeface="+mn-ea"/>
                <a:cs typeface="+mn-cs"/>
              </a:rPr>
              <a:t>While this practice is streamlined as much as possible, it time consuming and in my opinion, error prone due to repetitiveness.  The only step that really requires human interaction is step 6.  Using BIML, a novice developer following a tutorial could automate steps 1-5 within hours.  Step 6 can be automated when column mappings are 1 to 1 or when you know the mappings in advance.  In our situation this gives us much needed time for researching mapping issues and time to meet a demanding deadline.</a:t>
            </a:r>
          </a:p>
          <a:p>
            <a:endParaRPr lang="en-US" dirty="0" smtClean="0"/>
          </a:p>
          <a:p>
            <a:endParaRPr lang="en-US" baseline="0" dirty="0" smtClean="0"/>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3</a:t>
            </a:fld>
            <a:endParaRPr lang="en-US" b="1" dirty="0">
              <a:solidFill>
                <a:srgbClr val="003366"/>
              </a:solidFill>
            </a:endParaRPr>
          </a:p>
        </p:txBody>
      </p:sp>
    </p:spTree>
    <p:extLst>
      <p:ext uri="{BB962C8B-B14F-4D97-AF65-F5344CB8AC3E}">
        <p14:creationId xmlns:p14="http://schemas.microsoft.com/office/powerpoint/2010/main" val="3815756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BIML is a code generating utility capable of creating SSIS packages, SSAS cubes, and SQL Server tables.</a:t>
            </a:r>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4</a:t>
            </a:fld>
            <a:endParaRPr lang="en-US" b="1" dirty="0">
              <a:solidFill>
                <a:srgbClr val="003366"/>
              </a:solidFill>
            </a:endParaRPr>
          </a:p>
        </p:txBody>
      </p:sp>
    </p:spTree>
    <p:extLst>
      <p:ext uri="{BB962C8B-B14F-4D97-AF65-F5344CB8AC3E}">
        <p14:creationId xmlns:p14="http://schemas.microsoft.com/office/powerpoint/2010/main" val="345367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begin, lets talk</a:t>
            </a:r>
            <a:r>
              <a:rPr lang="en-US" baseline="0" dirty="0" smtClean="0"/>
              <a:t> about BIML.</a:t>
            </a:r>
          </a:p>
          <a:p>
            <a:endParaRPr lang="en-US" baseline="0" dirty="0" smtClean="0"/>
          </a:p>
          <a:p>
            <a:r>
              <a:rPr lang="en-US" baseline="0" dirty="0" smtClean="0"/>
              <a:t>BIML is not open source.  This is a product produced by </a:t>
            </a:r>
            <a:r>
              <a:rPr lang="en-US" baseline="0" dirty="0" err="1" smtClean="0"/>
              <a:t>Varigence</a:t>
            </a:r>
            <a:r>
              <a:rPr lang="en-US" baseline="0" dirty="0" smtClean="0"/>
              <a:t>.</a:t>
            </a:r>
          </a:p>
          <a:p>
            <a:endParaRPr lang="en-US" baseline="0" dirty="0" smtClean="0"/>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5</a:t>
            </a:fld>
            <a:endParaRPr lang="en-US" b="1" dirty="0">
              <a:solidFill>
                <a:srgbClr val="003366"/>
              </a:solidFill>
            </a:endParaRPr>
          </a:p>
        </p:txBody>
      </p:sp>
    </p:spTree>
    <p:extLst>
      <p:ext uri="{BB962C8B-B14F-4D97-AF65-F5344CB8AC3E}">
        <p14:creationId xmlns:p14="http://schemas.microsoft.com/office/powerpoint/2010/main" val="2693179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Create a template that hosts the design pattern</a:t>
            </a:r>
          </a:p>
          <a:p>
            <a:endParaRPr lang="en-US" baseline="0" dirty="0" smtClean="0"/>
          </a:p>
          <a:p>
            <a:r>
              <a:rPr lang="en-US" baseline="0" dirty="0" smtClean="0"/>
              <a:t>Model the package in </a:t>
            </a:r>
            <a:r>
              <a:rPr lang="en-US" baseline="0" dirty="0" err="1" smtClean="0"/>
              <a:t>Biml</a:t>
            </a:r>
            <a:endParaRPr lang="en-US" baseline="0" dirty="0" smtClean="0"/>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6</a:t>
            </a:fld>
            <a:endParaRPr lang="en-US" b="1" dirty="0">
              <a:solidFill>
                <a:srgbClr val="003366"/>
              </a:solidFill>
            </a:endParaRPr>
          </a:p>
        </p:txBody>
      </p:sp>
    </p:spTree>
    <p:extLst>
      <p:ext uri="{BB962C8B-B14F-4D97-AF65-F5344CB8AC3E}">
        <p14:creationId xmlns:p14="http://schemas.microsoft.com/office/powerpoint/2010/main" val="746172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Apply necessary input parameters into </a:t>
            </a:r>
            <a:r>
              <a:rPr lang="en-US" baseline="0" dirty="0" err="1" smtClean="0"/>
              <a:t>Biml</a:t>
            </a:r>
            <a:r>
              <a:rPr lang="en-US" baseline="0" dirty="0" smtClean="0"/>
              <a:t>; fro example, a table’s name.</a:t>
            </a:r>
          </a:p>
          <a:p>
            <a:endParaRPr lang="en-US" baseline="0" dirty="0" smtClean="0"/>
          </a:p>
          <a:p>
            <a:r>
              <a:rPr lang="en-US" baseline="0" dirty="0" smtClean="0"/>
              <a:t>Create the package(s) by executing </a:t>
            </a:r>
            <a:r>
              <a:rPr lang="en-US" baseline="0" dirty="0" err="1" smtClean="0"/>
              <a:t>Biml</a:t>
            </a:r>
            <a:r>
              <a:rPr lang="en-US" baseline="0" dirty="0" smtClean="0"/>
              <a:t>.</a:t>
            </a:r>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7</a:t>
            </a:fld>
            <a:endParaRPr lang="en-US" b="1" dirty="0">
              <a:solidFill>
                <a:srgbClr val="003366"/>
              </a:solidFill>
            </a:endParaRPr>
          </a:p>
        </p:txBody>
      </p:sp>
    </p:spTree>
    <p:extLst>
      <p:ext uri="{BB962C8B-B14F-4D97-AF65-F5344CB8AC3E}">
        <p14:creationId xmlns:p14="http://schemas.microsoft.com/office/powerpoint/2010/main" val="697513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does </a:t>
            </a:r>
            <a:r>
              <a:rPr lang="en-US" baseline="0" dirty="0" err="1" smtClean="0"/>
              <a:t>Biml</a:t>
            </a:r>
            <a:r>
              <a:rPr lang="en-US" baseline="0" dirty="0" smtClean="0"/>
              <a:t> pay for itself?</a:t>
            </a:r>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8</a:t>
            </a:fld>
            <a:endParaRPr lang="en-US" b="1" dirty="0">
              <a:solidFill>
                <a:srgbClr val="003366"/>
              </a:solidFill>
            </a:endParaRPr>
          </a:p>
        </p:txBody>
      </p:sp>
    </p:spTree>
    <p:extLst>
      <p:ext uri="{BB962C8B-B14F-4D97-AF65-F5344CB8AC3E}">
        <p14:creationId xmlns:p14="http://schemas.microsoft.com/office/powerpoint/2010/main" val="3733743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When you create</a:t>
            </a:r>
            <a:r>
              <a:rPr lang="en-US" baseline="0" dirty="0" smtClean="0"/>
              <a:t> a BIML script you are essentially creating a common template that can be called over and over again to create packages.  Think of it as a function in code that returns a value.  The value being returned in BIML script is a package.</a:t>
            </a:r>
          </a:p>
          <a:p>
            <a:endParaRPr lang="en-US" dirty="0" smtClean="0"/>
          </a:p>
          <a:p>
            <a:endParaRPr lang="en-US" baseline="0" dirty="0" smtClean="0"/>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9</a:t>
            </a:fld>
            <a:endParaRPr lang="en-US" b="1" dirty="0">
              <a:solidFill>
                <a:srgbClr val="003366"/>
              </a:solidFill>
            </a:endParaRPr>
          </a:p>
        </p:txBody>
      </p:sp>
    </p:spTree>
    <p:extLst>
      <p:ext uri="{BB962C8B-B14F-4D97-AF65-F5344CB8AC3E}">
        <p14:creationId xmlns:p14="http://schemas.microsoft.com/office/powerpoint/2010/main" val="353318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2FB912-307A-4A50-9737-AA995A0A2830}"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397932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2FB912-307A-4A50-9737-AA995A0A2830}"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4068119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2FB912-307A-4A50-9737-AA995A0A2830}"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437308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2FB912-307A-4A50-9737-AA995A0A2830}"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191702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FB912-307A-4A50-9737-AA995A0A2830}"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3466201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2FB912-307A-4A50-9737-AA995A0A2830}" type="datetimeFigureOut">
              <a:rPr lang="en-US" smtClean="0"/>
              <a:t>9/27/2016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4247731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2FB912-307A-4A50-9737-AA995A0A2830}" type="datetimeFigureOut">
              <a:rPr lang="en-US" smtClean="0"/>
              <a:t>9/27/2016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2253330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2FB912-307A-4A50-9737-AA995A0A2830}" type="datetimeFigureOut">
              <a:rPr lang="en-US" smtClean="0"/>
              <a:t>9/27/2016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2570068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2FB912-307A-4A50-9737-AA995A0A2830}" type="datetimeFigureOut">
              <a:rPr lang="en-US" smtClean="0"/>
              <a:t>9/27/2016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3733252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2FB912-307A-4A50-9737-AA995A0A2830}" type="datetimeFigureOut">
              <a:rPr lang="en-US" smtClean="0"/>
              <a:t>9/27/2016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630715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2FB912-307A-4A50-9737-AA995A0A2830}" type="datetimeFigureOut">
              <a:rPr lang="en-US" smtClean="0"/>
              <a:t>9/27/2016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3592004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FB912-307A-4A50-9737-AA995A0A2830}" type="datetimeFigureOut">
              <a:rPr lang="en-US" smtClean="0"/>
              <a:t>9/27/2016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FEC09-85D8-45C0-B58D-9807D3F3DA87}" type="slidenum">
              <a:rPr lang="en-US" smtClean="0"/>
              <a:t>‹#›</a:t>
            </a:fld>
            <a:endParaRPr lang="en-US"/>
          </a:p>
        </p:txBody>
      </p:sp>
    </p:spTree>
    <p:extLst>
      <p:ext uri="{BB962C8B-B14F-4D97-AF65-F5344CB8AC3E}">
        <p14:creationId xmlns:p14="http://schemas.microsoft.com/office/powerpoint/2010/main" val="221061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81" y="199952"/>
            <a:ext cx="10515600" cy="1325563"/>
          </a:xfrm>
        </p:spPr>
        <p:txBody>
          <a:bodyPr/>
          <a:lstStyle/>
          <a:p>
            <a:r>
              <a:rPr lang="en-US" dirty="0" smtClean="0"/>
              <a:t>Types of SSIS Automation</a:t>
            </a:r>
            <a:endParaRPr lang="en-US" dirty="0"/>
          </a:p>
        </p:txBody>
      </p:sp>
      <p:pic>
        <p:nvPicPr>
          <p:cNvPr id="4" name="Content Placeholder 3"/>
          <p:cNvPicPr>
            <a:picLocks noGrp="1" noChangeAspect="1"/>
          </p:cNvPicPr>
          <p:nvPr>
            <p:ph idx="1"/>
          </p:nvPr>
        </p:nvPicPr>
        <p:blipFill>
          <a:blip r:embed="rId3"/>
          <a:stretch>
            <a:fillRect/>
          </a:stretch>
        </p:blipFill>
        <p:spPr>
          <a:xfrm>
            <a:off x="430637" y="3090109"/>
            <a:ext cx="4124325" cy="2714625"/>
          </a:xfrm>
          <a:prstGeom prst="rect">
            <a:avLst/>
          </a:prstGeom>
        </p:spPr>
      </p:pic>
      <p:pic>
        <p:nvPicPr>
          <p:cNvPr id="1028" name="Picture 4" descr="Image result for copy and pas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3471" y="3762986"/>
            <a:ext cx="2203498" cy="2570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im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8465" y="984905"/>
            <a:ext cx="4267200" cy="1619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1675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BIML Candidates </a:t>
            </a:r>
            <a:endParaRPr lang="en-US" dirty="0"/>
          </a:p>
        </p:txBody>
      </p:sp>
      <p:pic>
        <p:nvPicPr>
          <p:cNvPr id="2050" name="Picture 2" descr="Image result for copy and pas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0949" y="1905319"/>
            <a:ext cx="2978951" cy="31383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88048" y="2049698"/>
            <a:ext cx="5261956" cy="2123658"/>
          </a:xfrm>
          <a:prstGeom prst="rect">
            <a:avLst/>
          </a:prstGeom>
          <a:noFill/>
        </p:spPr>
        <p:txBody>
          <a:bodyPr wrap="square" rtlCol="0">
            <a:spAutoFit/>
          </a:bodyPr>
          <a:lstStyle/>
          <a:p>
            <a:r>
              <a:rPr lang="en-US" sz="2400" dirty="0" smtClean="0"/>
              <a:t>Ask Questions -</a:t>
            </a:r>
            <a:endParaRPr lang="en-US" sz="2400" dirty="0" smtClean="0"/>
          </a:p>
          <a:p>
            <a:pPr marL="285750" indent="-285750">
              <a:buFont typeface="Arial" panose="020B0604020202020204" pitchFamily="34" charset="0"/>
              <a:buChar char="•"/>
            </a:pPr>
            <a:r>
              <a:rPr lang="en-US" dirty="0" smtClean="0"/>
              <a:t>What Changes?</a:t>
            </a:r>
          </a:p>
          <a:p>
            <a:pPr marL="285750" indent="-285750">
              <a:buFont typeface="Arial" panose="020B0604020202020204" pitchFamily="34" charset="0"/>
              <a:buChar char="•"/>
            </a:pPr>
            <a:r>
              <a:rPr lang="en-US" dirty="0" smtClean="0"/>
              <a:t>What Stays the Same?</a:t>
            </a:r>
          </a:p>
          <a:p>
            <a:pPr marL="285750" indent="-285750">
              <a:buFont typeface="Arial" panose="020B0604020202020204" pitchFamily="34" charset="0"/>
              <a:buChar char="•"/>
            </a:pPr>
            <a:r>
              <a:rPr lang="en-US" dirty="0" smtClean="0"/>
              <a:t>Is there a Pattern?</a:t>
            </a:r>
          </a:p>
          <a:p>
            <a:pPr marL="285750" indent="-285750">
              <a:buFont typeface="Arial" panose="020B0604020202020204" pitchFamily="34" charset="0"/>
              <a:buChar char="•"/>
            </a:pPr>
            <a:r>
              <a:rPr lang="en-US" dirty="0" smtClean="0"/>
              <a:t>What databases are being used?</a:t>
            </a:r>
            <a:endParaRPr lang="en-US" dirty="0" smtClean="0"/>
          </a:p>
          <a:p>
            <a:endParaRPr lang="en-US" dirty="0"/>
          </a:p>
          <a:p>
            <a:pPr marL="742950" lvl="1"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195030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SSIS </a:t>
            </a:r>
            <a:r>
              <a:rPr lang="en-US" dirty="0" smtClean="0"/>
              <a:t>Package: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9278" y="813091"/>
            <a:ext cx="4313490" cy="4832870"/>
          </a:xfrm>
        </p:spPr>
      </p:pic>
      <p:sp>
        <p:nvSpPr>
          <p:cNvPr id="5" name="TextBox 4"/>
          <p:cNvSpPr txBox="1"/>
          <p:nvPr/>
        </p:nvSpPr>
        <p:spPr>
          <a:xfrm>
            <a:off x="1055716" y="1936865"/>
            <a:ext cx="5453149"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Design Pattern</a:t>
            </a:r>
          </a:p>
          <a:p>
            <a:pPr marL="742950" lvl="1" indent="-285750">
              <a:buFont typeface="Arial" panose="020B0604020202020204" pitchFamily="34" charset="0"/>
              <a:buChar char="•"/>
            </a:pPr>
            <a:r>
              <a:rPr lang="en-US" dirty="0" smtClean="0"/>
              <a:t>Executes Non-ETL Related Tasks</a:t>
            </a:r>
          </a:p>
          <a:p>
            <a:pPr marL="1200150" lvl="2" indent="-285750">
              <a:buFont typeface="Arial" panose="020B0604020202020204" pitchFamily="34" charset="0"/>
              <a:buChar char="•"/>
            </a:pPr>
            <a:r>
              <a:rPr lang="en-US" dirty="0" smtClean="0"/>
              <a:t>Email</a:t>
            </a:r>
          </a:p>
          <a:p>
            <a:pPr marL="1200150" lvl="2" indent="-285750">
              <a:buFont typeface="Arial" panose="020B0604020202020204" pitchFamily="34" charset="0"/>
              <a:buChar char="•"/>
            </a:pPr>
            <a:r>
              <a:rPr lang="en-US" dirty="0" smtClean="0"/>
              <a:t>File Moves</a:t>
            </a:r>
          </a:p>
          <a:p>
            <a:pPr marL="1200150" lvl="2" indent="-285750">
              <a:buFont typeface="Arial" panose="020B0604020202020204" pitchFamily="34" charset="0"/>
              <a:buChar char="•"/>
            </a:pPr>
            <a:r>
              <a:rPr lang="en-US" dirty="0" smtClean="0"/>
              <a:t>TSQL Executions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Auditing: Consistent Documentation</a:t>
            </a:r>
          </a:p>
          <a:p>
            <a:pPr marL="742950" lvl="1" indent="-285750">
              <a:buFont typeface="Arial" panose="020B0604020202020204" pitchFamily="34" charset="0"/>
              <a:buChar char="•"/>
            </a:pPr>
            <a:r>
              <a:rPr lang="en-US" dirty="0" smtClean="0"/>
              <a:t>One-To-One Relationship Between Package and </a:t>
            </a:r>
            <a:r>
              <a:rPr lang="en-US" dirty="0" smtClean="0"/>
              <a:t>Task</a:t>
            </a:r>
            <a:endParaRPr lang="en-US" dirty="0" smtClean="0"/>
          </a:p>
        </p:txBody>
      </p:sp>
    </p:spTree>
    <p:extLst>
      <p:ext uri="{BB962C8B-B14F-4D97-AF65-F5344CB8AC3E}">
        <p14:creationId xmlns:p14="http://schemas.microsoft.com/office/powerpoint/2010/main" val="34237352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SSIS </a:t>
            </a:r>
            <a:r>
              <a:rPr lang="en-US" dirty="0" smtClean="0"/>
              <a:t>Package: 2</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7433" y="365125"/>
            <a:ext cx="4457475" cy="5753042"/>
          </a:xfrm>
        </p:spPr>
      </p:pic>
      <p:sp>
        <p:nvSpPr>
          <p:cNvPr id="4" name="TextBox 3"/>
          <p:cNvSpPr txBox="1"/>
          <p:nvPr/>
        </p:nvSpPr>
        <p:spPr>
          <a:xfrm>
            <a:off x="1055716" y="1936865"/>
            <a:ext cx="5453149"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Design Pattern</a:t>
            </a:r>
          </a:p>
          <a:p>
            <a:pPr marL="742950" lvl="1" indent="-285750">
              <a:buFont typeface="Arial" panose="020B0604020202020204" pitchFamily="34" charset="0"/>
              <a:buChar char="•"/>
            </a:pPr>
            <a:r>
              <a:rPr lang="en-US" dirty="0" smtClean="0"/>
              <a:t>Transports ‘Deleted’ Data to an Archive-Historical Table</a:t>
            </a:r>
          </a:p>
          <a:p>
            <a:pPr marL="742950" lvl="1" indent="-285750">
              <a:buFont typeface="Arial" panose="020B0604020202020204" pitchFamily="34" charset="0"/>
              <a:buChar char="•"/>
            </a:pPr>
            <a:r>
              <a:rPr lang="en-US" dirty="0" smtClean="0"/>
              <a:t>Transports Staged Data to Production Table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Auditing: Consistent Documentation</a:t>
            </a:r>
          </a:p>
          <a:p>
            <a:pPr marL="742950" lvl="1" indent="-285750">
              <a:buFont typeface="Arial" panose="020B0604020202020204" pitchFamily="34" charset="0"/>
              <a:buChar char="•"/>
            </a:pPr>
            <a:r>
              <a:rPr lang="en-US" dirty="0" smtClean="0"/>
              <a:t>One-To-One Relationship Between Package and Table</a:t>
            </a:r>
          </a:p>
          <a:p>
            <a:pPr marL="1200150" lvl="2" indent="-285750">
              <a:buFont typeface="Arial" panose="020B0604020202020204" pitchFamily="34" charset="0"/>
              <a:buChar char="•"/>
            </a:pPr>
            <a:r>
              <a:rPr lang="en-US" dirty="0" smtClean="0"/>
              <a:t>Impact on Key Business Elements </a:t>
            </a:r>
          </a:p>
        </p:txBody>
      </p:sp>
    </p:spTree>
    <p:extLst>
      <p:ext uri="{BB962C8B-B14F-4D97-AF65-F5344CB8AC3E}">
        <p14:creationId xmlns:p14="http://schemas.microsoft.com/office/powerpoint/2010/main" val="3960298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445"/>
            <a:ext cx="10515600" cy="1466244"/>
          </a:xfrm>
        </p:spPr>
        <p:txBody>
          <a:bodyPr/>
          <a:lstStyle/>
          <a:p>
            <a:r>
              <a:rPr lang="en-US" dirty="0" smtClean="0"/>
              <a:t>SSIS </a:t>
            </a:r>
            <a:r>
              <a:rPr lang="en-US" dirty="0" smtClean="0"/>
              <a:t>Package: 3</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4142" y="581893"/>
            <a:ext cx="4007995" cy="5455950"/>
          </a:xfrm>
        </p:spPr>
      </p:pic>
      <p:sp>
        <p:nvSpPr>
          <p:cNvPr id="3" name="TextBox 2"/>
          <p:cNvSpPr txBox="1"/>
          <p:nvPr/>
        </p:nvSpPr>
        <p:spPr>
          <a:xfrm>
            <a:off x="978714" y="1690689"/>
            <a:ext cx="5453149"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Design Pattern</a:t>
            </a:r>
          </a:p>
          <a:p>
            <a:pPr marL="742950" lvl="1" indent="-285750">
              <a:buFont typeface="Arial" panose="020B0604020202020204" pitchFamily="34" charset="0"/>
              <a:buChar char="•"/>
            </a:pPr>
            <a:r>
              <a:rPr lang="en-US" dirty="0" smtClean="0"/>
              <a:t>Extracts Data from Feed</a:t>
            </a:r>
          </a:p>
          <a:p>
            <a:pPr marL="742950" lvl="1" indent="-285750">
              <a:buFont typeface="Arial" panose="020B0604020202020204" pitchFamily="34" charset="0"/>
              <a:buChar char="•"/>
            </a:pPr>
            <a:r>
              <a:rPr lang="en-US" dirty="0" smtClean="0"/>
              <a:t>Transports Extracted Data into Staging Table</a:t>
            </a:r>
          </a:p>
          <a:p>
            <a:pPr marL="742950" lvl="1" indent="-285750">
              <a:buFont typeface="Arial" panose="020B0604020202020204" pitchFamily="34" charset="0"/>
              <a:buChar char="•"/>
            </a:pPr>
            <a:r>
              <a:rPr lang="en-US" dirty="0" smtClean="0"/>
              <a:t>Moves a File to a ‘Processed’ Location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Auditing: Consistent Documentation</a:t>
            </a:r>
          </a:p>
          <a:p>
            <a:pPr marL="742950" lvl="1" indent="-285750">
              <a:buFont typeface="Arial" panose="020B0604020202020204" pitchFamily="34" charset="0"/>
              <a:buChar char="•"/>
            </a:pPr>
            <a:r>
              <a:rPr lang="en-US" dirty="0" smtClean="0"/>
              <a:t>One-To-One Relationship Between Package and Feed</a:t>
            </a:r>
          </a:p>
          <a:p>
            <a:pPr marL="1200150" lvl="2" indent="-285750">
              <a:buFont typeface="Arial" panose="020B0604020202020204" pitchFamily="34" charset="0"/>
              <a:buChar char="•"/>
            </a:pPr>
            <a:r>
              <a:rPr lang="en-US" dirty="0" smtClean="0"/>
              <a:t>Data Source is Better Accounted For</a:t>
            </a:r>
          </a:p>
          <a:p>
            <a:pPr marL="742950" lvl="1" indent="-285750">
              <a:buFont typeface="Arial" panose="020B0604020202020204" pitchFamily="34" charset="0"/>
              <a:buChar char="•"/>
            </a:pPr>
            <a:r>
              <a:rPr lang="en-US" dirty="0" smtClean="0"/>
              <a:t>One-To-One Relationship Between Package and Table</a:t>
            </a:r>
          </a:p>
          <a:p>
            <a:pPr marL="1200150" lvl="2" indent="-285750">
              <a:buFont typeface="Arial" panose="020B0604020202020204" pitchFamily="34" charset="0"/>
              <a:buChar char="•"/>
            </a:pPr>
            <a:r>
              <a:rPr lang="en-US" dirty="0" smtClean="0"/>
              <a:t>Impact on Key Business Elements </a:t>
            </a:r>
          </a:p>
        </p:txBody>
      </p:sp>
    </p:spTree>
    <p:extLst>
      <p:ext uri="{BB962C8B-B14F-4D97-AF65-F5344CB8AC3E}">
        <p14:creationId xmlns:p14="http://schemas.microsoft.com/office/powerpoint/2010/main" val="13803669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682" y="76368"/>
            <a:ext cx="10515600" cy="1325563"/>
          </a:xfrm>
        </p:spPr>
        <p:txBody>
          <a:bodyPr/>
          <a:lstStyle/>
          <a:p>
            <a:r>
              <a:rPr lang="en-US" dirty="0" smtClean="0"/>
              <a:t>Is there a common pattern?</a:t>
            </a:r>
            <a:endParaRPr lang="en-US" dirty="0"/>
          </a:p>
        </p:txBody>
      </p:sp>
      <p:pic>
        <p:nvPicPr>
          <p:cNvPr id="4" name="Picture 3"/>
          <p:cNvPicPr>
            <a:picLocks noChangeAspect="1"/>
          </p:cNvPicPr>
          <p:nvPr/>
        </p:nvPicPr>
        <p:blipFill>
          <a:blip r:embed="rId3"/>
          <a:stretch>
            <a:fillRect/>
          </a:stretch>
        </p:blipFill>
        <p:spPr>
          <a:xfrm>
            <a:off x="2473694" y="1401931"/>
            <a:ext cx="3993682" cy="5078173"/>
          </a:xfrm>
          <a:prstGeom prst="rect">
            <a:avLst/>
          </a:prstGeom>
        </p:spPr>
      </p:pic>
    </p:spTree>
    <p:extLst>
      <p:ext uri="{BB962C8B-B14F-4D97-AF65-F5344CB8AC3E}">
        <p14:creationId xmlns:p14="http://schemas.microsoft.com/office/powerpoint/2010/main" val="2335364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86" y="230371"/>
            <a:ext cx="10515600" cy="1155667"/>
          </a:xfrm>
        </p:spPr>
        <p:txBody>
          <a:bodyPr/>
          <a:lstStyle/>
          <a:p>
            <a:r>
              <a:rPr lang="en-US" dirty="0" smtClean="0"/>
              <a:t>What does it look like?</a:t>
            </a:r>
            <a:endParaRPr lang="en-US" dirty="0"/>
          </a:p>
        </p:txBody>
      </p:sp>
      <p:sp>
        <p:nvSpPr>
          <p:cNvPr id="3" name="Content Placeholder 2"/>
          <p:cNvSpPr>
            <a:spLocks noGrp="1"/>
          </p:cNvSpPr>
          <p:nvPr>
            <p:ph idx="1"/>
          </p:nvPr>
        </p:nvSpPr>
        <p:spPr>
          <a:xfrm>
            <a:off x="530192" y="1459865"/>
            <a:ext cx="10515600" cy="4351338"/>
          </a:xfrm>
        </p:spPr>
        <p:txBody>
          <a:bodyPr/>
          <a:lstStyle/>
          <a:p>
            <a:r>
              <a:rPr lang="en-US" dirty="0" smtClean="0"/>
              <a:t>Scripting Language</a:t>
            </a:r>
          </a:p>
          <a:p>
            <a:r>
              <a:rPr lang="en-US" dirty="0" smtClean="0"/>
              <a:t>Similar to Razor or ASP.NET</a:t>
            </a:r>
          </a:p>
          <a:p>
            <a:r>
              <a:rPr lang="en-US" dirty="0" smtClean="0"/>
              <a:t>Shares MVC Design Concept</a:t>
            </a:r>
          </a:p>
          <a:p>
            <a:endParaRPr lang="en-US" dirty="0" smtClean="0"/>
          </a:p>
          <a:p>
            <a:endParaRPr lang="en-US" dirty="0"/>
          </a:p>
        </p:txBody>
      </p:sp>
      <p:pic>
        <p:nvPicPr>
          <p:cNvPr id="3074" name="Picture 2" descr="http://www.sqlservercentral.com/Images/227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167" y="808204"/>
            <a:ext cx="546735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30192" y="3635534"/>
            <a:ext cx="5514975" cy="2638425"/>
          </a:xfrm>
          <a:prstGeom prst="rect">
            <a:avLst/>
          </a:prstGeom>
        </p:spPr>
      </p:pic>
    </p:spTree>
    <p:extLst>
      <p:ext uri="{BB962C8B-B14F-4D97-AF65-F5344CB8AC3E}">
        <p14:creationId xmlns:p14="http://schemas.microsoft.com/office/powerpoint/2010/main" val="3552080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How is it Organized?</a:t>
            </a:r>
            <a:endParaRPr lang="en-US" sz="5400" dirty="0"/>
          </a:p>
        </p:txBody>
      </p:sp>
      <p:sp>
        <p:nvSpPr>
          <p:cNvPr id="3" name="Content Placeholder 2"/>
          <p:cNvSpPr>
            <a:spLocks noGrp="1"/>
          </p:cNvSpPr>
          <p:nvPr>
            <p:ph idx="1"/>
          </p:nvPr>
        </p:nvSpPr>
        <p:spPr>
          <a:xfrm>
            <a:off x="304800" y="1498600"/>
            <a:ext cx="8229600" cy="4902200"/>
          </a:xfrm>
        </p:spPr>
        <p:txBody>
          <a:bodyPr>
            <a:normAutofit/>
          </a:bodyPr>
          <a:lstStyle/>
          <a:p>
            <a:r>
              <a:rPr lang="en-US" sz="2400" dirty="0" smtClean="0"/>
              <a:t>Tier Files</a:t>
            </a:r>
          </a:p>
          <a:p>
            <a:r>
              <a:rPr lang="en-US" sz="2400" dirty="0" smtClean="0"/>
              <a:t>Include Files</a:t>
            </a:r>
          </a:p>
          <a:p>
            <a:r>
              <a:rPr lang="en-US" sz="2400" dirty="0" err="1" smtClean="0"/>
              <a:t>CallBimlScripts</a:t>
            </a:r>
            <a:r>
              <a:rPr lang="en-US" sz="2400" dirty="0" smtClean="0"/>
              <a:t>()</a:t>
            </a:r>
          </a:p>
          <a:p>
            <a:r>
              <a:rPr lang="en-US" sz="2400" dirty="0" smtClean="0"/>
              <a:t>C# Files</a:t>
            </a:r>
          </a:p>
          <a:p>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p:cNvPicPr>
            <a:picLocks noChangeAspect="1"/>
          </p:cNvPicPr>
          <p:nvPr/>
        </p:nvPicPr>
        <p:blipFill>
          <a:blip r:embed="rId3"/>
          <a:stretch>
            <a:fillRect/>
          </a:stretch>
        </p:blipFill>
        <p:spPr>
          <a:xfrm>
            <a:off x="3357494" y="1581885"/>
            <a:ext cx="2876550" cy="2247900"/>
          </a:xfrm>
          <a:prstGeom prst="rect">
            <a:avLst/>
          </a:prstGeom>
        </p:spPr>
      </p:pic>
    </p:spTree>
    <p:extLst>
      <p:ext uri="{BB962C8B-B14F-4D97-AF65-F5344CB8AC3E}">
        <p14:creationId xmlns:p14="http://schemas.microsoft.com/office/powerpoint/2010/main" val="36892368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7950"/>
            <a:ext cx="10515600" cy="1325563"/>
          </a:xfrm>
        </p:spPr>
        <p:txBody>
          <a:bodyPr/>
          <a:lstStyle/>
          <a:p>
            <a:r>
              <a:rPr lang="en-US" dirty="0" err="1" smtClean="0"/>
              <a:t>Biml</a:t>
            </a:r>
            <a:r>
              <a:rPr lang="en-US" dirty="0" smtClean="0"/>
              <a:t> Proof of Concept</a:t>
            </a:r>
            <a:endParaRPr lang="en-US" dirty="0"/>
          </a:p>
        </p:txBody>
      </p:sp>
      <p:pic>
        <p:nvPicPr>
          <p:cNvPr id="4" name="Picture 3"/>
          <p:cNvPicPr>
            <a:picLocks noChangeAspect="1"/>
          </p:cNvPicPr>
          <p:nvPr/>
        </p:nvPicPr>
        <p:blipFill>
          <a:blip r:embed="rId3"/>
          <a:stretch>
            <a:fillRect/>
          </a:stretch>
        </p:blipFill>
        <p:spPr>
          <a:xfrm>
            <a:off x="152400" y="1638301"/>
            <a:ext cx="5024437" cy="4111994"/>
          </a:xfrm>
          <a:prstGeom prst="rect">
            <a:avLst/>
          </a:prstGeom>
        </p:spPr>
      </p:pic>
      <p:pic>
        <p:nvPicPr>
          <p:cNvPr id="5" name="Picture 4"/>
          <p:cNvPicPr>
            <a:picLocks noChangeAspect="1"/>
          </p:cNvPicPr>
          <p:nvPr/>
        </p:nvPicPr>
        <p:blipFill>
          <a:blip r:embed="rId4"/>
          <a:stretch>
            <a:fillRect/>
          </a:stretch>
        </p:blipFill>
        <p:spPr>
          <a:xfrm>
            <a:off x="5300663" y="1638301"/>
            <a:ext cx="6534150" cy="2781300"/>
          </a:xfrm>
          <a:prstGeom prst="rect">
            <a:avLst/>
          </a:prstGeom>
        </p:spPr>
      </p:pic>
    </p:spTree>
    <p:extLst>
      <p:ext uri="{BB962C8B-B14F-4D97-AF65-F5344CB8AC3E}">
        <p14:creationId xmlns:p14="http://schemas.microsoft.com/office/powerpoint/2010/main" val="3270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Available </a:t>
            </a:r>
            <a:endParaRPr lang="en-US" dirty="0"/>
          </a:p>
        </p:txBody>
      </p:sp>
      <p:sp>
        <p:nvSpPr>
          <p:cNvPr id="3" name="Content Placeholder 2"/>
          <p:cNvSpPr>
            <a:spLocks noGrp="1"/>
          </p:cNvSpPr>
          <p:nvPr>
            <p:ph idx="1"/>
          </p:nvPr>
        </p:nvSpPr>
        <p:spPr/>
        <p:txBody>
          <a:bodyPr/>
          <a:lstStyle/>
          <a:p>
            <a:r>
              <a:rPr lang="en-US" dirty="0" err="1" smtClean="0"/>
              <a:t>RealTime</a:t>
            </a:r>
            <a:r>
              <a:rPr lang="en-US" dirty="0" smtClean="0"/>
              <a:t> – Reoccurring Job – </a:t>
            </a:r>
            <a:r>
              <a:rPr lang="en-US" i="1" dirty="0" smtClean="0"/>
              <a:t>1 Package Processes 1 Buoy</a:t>
            </a:r>
          </a:p>
          <a:p>
            <a:pPr lvl="1"/>
            <a:r>
              <a:rPr lang="en-US" dirty="0" smtClean="0"/>
              <a:t>This URL returns a Flat File for the Past 45 days</a:t>
            </a:r>
          </a:p>
          <a:p>
            <a:r>
              <a:rPr lang="en-US" dirty="0" smtClean="0"/>
              <a:t>Monthly Historical – </a:t>
            </a:r>
            <a:r>
              <a:rPr lang="en-US" i="1" dirty="0" smtClean="0"/>
              <a:t>1 Package Processes 1 Buoy’s Month</a:t>
            </a:r>
          </a:p>
          <a:p>
            <a:pPr lvl="1"/>
            <a:r>
              <a:rPr lang="en-US" dirty="0" smtClean="0"/>
              <a:t>Year to Previous Month is Consolidated to ‘Monthly’ Flat Files</a:t>
            </a:r>
          </a:p>
          <a:p>
            <a:pPr lvl="2"/>
            <a:r>
              <a:rPr lang="en-US" dirty="0" smtClean="0"/>
              <a:t>Each Month has its own URL</a:t>
            </a:r>
            <a:endParaRPr lang="en-US" dirty="0"/>
          </a:p>
          <a:p>
            <a:r>
              <a:rPr lang="en-US" dirty="0" smtClean="0"/>
              <a:t>Yearly Historical – </a:t>
            </a:r>
            <a:r>
              <a:rPr lang="en-US" i="1" dirty="0" smtClean="0"/>
              <a:t>1 Package Processes 1 </a:t>
            </a:r>
            <a:r>
              <a:rPr lang="en-US" i="1" dirty="0" smtClean="0"/>
              <a:t>Buoy’s</a:t>
            </a:r>
            <a:r>
              <a:rPr lang="en-US" i="1" dirty="0" smtClean="0"/>
              <a:t> Year</a:t>
            </a:r>
          </a:p>
          <a:p>
            <a:pPr lvl="1"/>
            <a:r>
              <a:rPr lang="en-US" dirty="0" smtClean="0"/>
              <a:t>All Previous Years are consolidated to ‘Yearly’ Flat Files</a:t>
            </a:r>
          </a:p>
          <a:p>
            <a:pPr lvl="2"/>
            <a:r>
              <a:rPr lang="en-US" dirty="0" smtClean="0"/>
              <a:t>Available Yearly files are dependent on the Buoy some have more than others</a:t>
            </a:r>
          </a:p>
          <a:p>
            <a:pPr lvl="2"/>
            <a:r>
              <a:rPr lang="en-US" dirty="0" smtClean="0"/>
              <a:t>Each Year has its own URL</a:t>
            </a:r>
          </a:p>
        </p:txBody>
      </p:sp>
    </p:spTree>
    <p:extLst>
      <p:ext uri="{BB962C8B-B14F-4D97-AF65-F5344CB8AC3E}">
        <p14:creationId xmlns:p14="http://schemas.microsoft.com/office/powerpoint/2010/main" val="87550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Changes?</a:t>
            </a:r>
            <a:endParaRPr lang="en-US" dirty="0"/>
          </a:p>
        </p:txBody>
      </p:sp>
      <p:sp>
        <p:nvSpPr>
          <p:cNvPr id="3" name="Content Placeholder 2"/>
          <p:cNvSpPr>
            <a:spLocks noGrp="1"/>
          </p:cNvSpPr>
          <p:nvPr>
            <p:ph idx="1"/>
          </p:nvPr>
        </p:nvSpPr>
        <p:spPr/>
        <p:txBody>
          <a:bodyPr/>
          <a:lstStyle/>
          <a:p>
            <a:r>
              <a:rPr lang="en-US" dirty="0" smtClean="0"/>
              <a:t>The HTTP Connection String</a:t>
            </a:r>
          </a:p>
          <a:p>
            <a:r>
              <a:rPr lang="en-US" dirty="0" smtClean="0"/>
              <a:t>Source SQL Query for Cache</a:t>
            </a:r>
          </a:p>
          <a:p>
            <a:r>
              <a:rPr lang="en-US" dirty="0" smtClean="0"/>
              <a:t>Number of Packages Generated</a:t>
            </a:r>
          </a:p>
          <a:p>
            <a:r>
              <a:rPr lang="en-US" dirty="0" smtClean="0"/>
              <a:t>Year &amp; Monthly have their own Master Package</a:t>
            </a:r>
            <a:endParaRPr lang="en-US" dirty="0"/>
          </a:p>
        </p:txBody>
      </p:sp>
    </p:spTree>
    <p:extLst>
      <p:ext uri="{BB962C8B-B14F-4D97-AF65-F5344CB8AC3E}">
        <p14:creationId xmlns:p14="http://schemas.microsoft.com/office/powerpoint/2010/main" val="3024173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33" dirty="0"/>
              <a:t>Benefits of Automated ETL Development</a:t>
            </a:r>
          </a:p>
        </p:txBody>
      </p:sp>
      <p:graphicFrame>
        <p:nvGraphicFramePr>
          <p:cNvPr id="4" name="Content Placeholder 3"/>
          <p:cNvGraphicFramePr>
            <a:graphicFrameLocks noGrp="1"/>
          </p:cNvGraphicFramePr>
          <p:nvPr>
            <p:ph idx="1"/>
            <p:extLst/>
          </p:nvPr>
        </p:nvGraphicFramePr>
        <p:xfrm>
          <a:off x="304800" y="1498600"/>
          <a:ext cx="11480800" cy="490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9193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Multiple Packages for this?</a:t>
            </a:r>
            <a:endParaRPr lang="en-US" dirty="0"/>
          </a:p>
        </p:txBody>
      </p:sp>
      <p:sp>
        <p:nvSpPr>
          <p:cNvPr id="3" name="Content Placeholder 2"/>
          <p:cNvSpPr>
            <a:spLocks noGrp="1"/>
          </p:cNvSpPr>
          <p:nvPr>
            <p:ph idx="1"/>
          </p:nvPr>
        </p:nvSpPr>
        <p:spPr/>
        <p:txBody>
          <a:bodyPr/>
          <a:lstStyle/>
          <a:p>
            <a:r>
              <a:rPr lang="en-US" dirty="0" smtClean="0"/>
              <a:t>Visibility </a:t>
            </a:r>
          </a:p>
          <a:p>
            <a:pPr lvl="1"/>
            <a:r>
              <a:rPr lang="en-US" dirty="0" smtClean="0"/>
              <a:t>Its easy to look at the master package and tell if something failed.</a:t>
            </a:r>
            <a:endParaRPr lang="en-US" dirty="0" smtClean="0"/>
          </a:p>
          <a:p>
            <a:pPr lvl="1"/>
            <a:r>
              <a:rPr lang="en-US" dirty="0" smtClean="0"/>
              <a:t>No package is dependent on another if one fails it keeps going.</a:t>
            </a:r>
          </a:p>
          <a:p>
            <a:r>
              <a:rPr lang="en-US" dirty="0" smtClean="0"/>
              <a:t>Portability </a:t>
            </a:r>
          </a:p>
          <a:p>
            <a:r>
              <a:rPr lang="en-US" dirty="0" err="1" smtClean="0"/>
              <a:t>Biml</a:t>
            </a:r>
            <a:r>
              <a:rPr lang="en-US" dirty="0" smtClean="0"/>
              <a:t> Exposure – The original packages had an example of pretty much everything I needed to learn and it’s a real world example.</a:t>
            </a:r>
          </a:p>
          <a:p>
            <a:pPr lvl="1"/>
            <a:endParaRPr lang="en-US" dirty="0" smtClean="0"/>
          </a:p>
          <a:p>
            <a:endParaRPr lang="en-US" dirty="0" smtClean="0"/>
          </a:p>
        </p:txBody>
      </p:sp>
    </p:spTree>
    <p:extLst>
      <p:ext uri="{BB962C8B-B14F-4D97-AF65-F5344CB8AC3E}">
        <p14:creationId xmlns:p14="http://schemas.microsoft.com/office/powerpoint/2010/main" val="473747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6197" y="577665"/>
            <a:ext cx="4629752" cy="3472315"/>
          </a:xfrm>
          <a:prstGeom prst="rect">
            <a:avLst/>
          </a:prstGeom>
        </p:spPr>
      </p:pic>
      <p:pic>
        <p:nvPicPr>
          <p:cNvPr id="7" name="Picture 6"/>
          <p:cNvPicPr>
            <a:picLocks noChangeAspect="1"/>
          </p:cNvPicPr>
          <p:nvPr/>
        </p:nvPicPr>
        <p:blipFill>
          <a:blip r:embed="rId4"/>
          <a:stretch>
            <a:fillRect/>
          </a:stretch>
        </p:blipFill>
        <p:spPr>
          <a:xfrm>
            <a:off x="0" y="4220147"/>
            <a:ext cx="7295949" cy="2637853"/>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995561" y="1661562"/>
            <a:ext cx="5938787" cy="4454090"/>
          </a:xfrm>
          <a:prstGeom prst="rect">
            <a:avLst/>
          </a:prstGeom>
        </p:spPr>
      </p:pic>
      <p:sp>
        <p:nvSpPr>
          <p:cNvPr id="9" name="TextBox 8"/>
          <p:cNvSpPr txBox="1"/>
          <p:nvPr/>
        </p:nvSpPr>
        <p:spPr>
          <a:xfrm>
            <a:off x="0" y="357188"/>
            <a:ext cx="2557463" cy="3416320"/>
          </a:xfrm>
          <a:prstGeom prst="rect">
            <a:avLst/>
          </a:prstGeom>
          <a:noFill/>
        </p:spPr>
        <p:txBody>
          <a:bodyPr wrap="square" rtlCol="0">
            <a:spAutoFit/>
          </a:bodyPr>
          <a:lstStyle/>
          <a:p>
            <a:r>
              <a:rPr lang="en-US" sz="7200" dirty="0" smtClean="0"/>
              <a:t>Why Buoy Data?</a:t>
            </a:r>
            <a:endParaRPr lang="en-US" sz="7200" dirty="0"/>
          </a:p>
        </p:txBody>
      </p:sp>
    </p:spTree>
    <p:extLst>
      <p:ext uri="{BB962C8B-B14F-4D97-AF65-F5344CB8AC3E}">
        <p14:creationId xmlns:p14="http://schemas.microsoft.com/office/powerpoint/2010/main" val="2861921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fontScale="90000"/>
          </a:bodyPr>
          <a:lstStyle/>
          <a:p>
            <a:r>
              <a:rPr lang="en-US" sz="5400" dirty="0" smtClean="0"/>
              <a:t>C# Files - Don’t Repeat Yourself</a:t>
            </a:r>
            <a:endParaRPr lang="en-US" sz="5400" dirty="0"/>
          </a:p>
        </p:txBody>
      </p:sp>
      <p:sp>
        <p:nvSpPr>
          <p:cNvPr id="7" name="TextBox 6"/>
          <p:cNvSpPr txBox="1"/>
          <p:nvPr/>
        </p:nvSpPr>
        <p:spPr>
          <a:xfrm>
            <a:off x="3262963" y="3175038"/>
            <a:ext cx="6689558" cy="369332"/>
          </a:xfrm>
          <a:prstGeom prst="rect">
            <a:avLst/>
          </a:prstGeom>
          <a:noFill/>
        </p:spPr>
        <p:txBody>
          <a:bodyPr wrap="square" rtlCol="0">
            <a:spAutoFit/>
          </a:bodyPr>
          <a:lstStyle/>
          <a:p>
            <a:r>
              <a:rPr lang="en-US" dirty="0" smtClean="0"/>
              <a:t>C# Variables are encouraged </a:t>
            </a:r>
            <a:endParaRPr lang="en-US" dirty="0"/>
          </a:p>
        </p:txBody>
      </p:sp>
      <p:pic>
        <p:nvPicPr>
          <p:cNvPr id="8" name="Picture 7"/>
          <p:cNvPicPr>
            <a:picLocks noChangeAspect="1"/>
          </p:cNvPicPr>
          <p:nvPr/>
        </p:nvPicPr>
        <p:blipFill>
          <a:blip r:embed="rId3"/>
          <a:stretch>
            <a:fillRect/>
          </a:stretch>
        </p:blipFill>
        <p:spPr>
          <a:xfrm>
            <a:off x="508416" y="1498600"/>
            <a:ext cx="11083870" cy="1373642"/>
          </a:xfrm>
          <a:prstGeom prst="rect">
            <a:avLst/>
          </a:prstGeom>
        </p:spPr>
      </p:pic>
      <p:pic>
        <p:nvPicPr>
          <p:cNvPr id="9" name="Picture 8"/>
          <p:cNvPicPr>
            <a:picLocks noChangeAspect="1"/>
          </p:cNvPicPr>
          <p:nvPr/>
        </p:nvPicPr>
        <p:blipFill>
          <a:blip r:embed="rId4"/>
          <a:stretch>
            <a:fillRect/>
          </a:stretch>
        </p:blipFill>
        <p:spPr>
          <a:xfrm>
            <a:off x="508416" y="3175038"/>
            <a:ext cx="2286000" cy="2076450"/>
          </a:xfrm>
          <a:prstGeom prst="rect">
            <a:avLst/>
          </a:prstGeom>
        </p:spPr>
      </p:pic>
    </p:spTree>
    <p:extLst>
      <p:ext uri="{BB962C8B-B14F-4D97-AF65-F5344CB8AC3E}">
        <p14:creationId xmlns:p14="http://schemas.microsoft.com/office/powerpoint/2010/main" val="20521150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Include Files</a:t>
            </a:r>
            <a:endParaRPr lang="en-US" sz="5400"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nvPicPr>
        <p:blipFill>
          <a:blip r:embed="rId3"/>
          <a:stretch>
            <a:fillRect/>
          </a:stretch>
        </p:blipFill>
        <p:spPr>
          <a:xfrm>
            <a:off x="508416" y="3135962"/>
            <a:ext cx="7686675" cy="1514475"/>
          </a:xfrm>
          <a:prstGeom prst="rect">
            <a:avLst/>
          </a:prstGeom>
        </p:spPr>
      </p:pic>
      <p:pic>
        <p:nvPicPr>
          <p:cNvPr id="9" name="Picture 8"/>
          <p:cNvPicPr>
            <a:picLocks noChangeAspect="1"/>
          </p:cNvPicPr>
          <p:nvPr/>
        </p:nvPicPr>
        <p:blipFill>
          <a:blip r:embed="rId4"/>
          <a:stretch>
            <a:fillRect/>
          </a:stretch>
        </p:blipFill>
        <p:spPr>
          <a:xfrm>
            <a:off x="508416" y="1701465"/>
            <a:ext cx="6067425" cy="952500"/>
          </a:xfrm>
          <a:prstGeom prst="rect">
            <a:avLst/>
          </a:prstGeom>
        </p:spPr>
      </p:pic>
    </p:spTree>
    <p:extLst>
      <p:ext uri="{BB962C8B-B14F-4D97-AF65-F5344CB8AC3E}">
        <p14:creationId xmlns:p14="http://schemas.microsoft.com/office/powerpoint/2010/main" val="42227603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Tiers –Organize BIML Files</a:t>
            </a:r>
            <a:endParaRPr lang="en-US" sz="5400" dirty="0"/>
          </a:p>
        </p:txBody>
      </p:sp>
      <p:sp>
        <p:nvSpPr>
          <p:cNvPr id="3" name="Content Placeholder 2"/>
          <p:cNvSpPr>
            <a:spLocks noGrp="1"/>
          </p:cNvSpPr>
          <p:nvPr>
            <p:ph idx="1"/>
          </p:nvPr>
        </p:nvSpPr>
        <p:spPr>
          <a:xfrm>
            <a:off x="304800" y="1498600"/>
            <a:ext cx="8229600" cy="4902200"/>
          </a:xfrm>
        </p:spPr>
        <p:txBody>
          <a:bodyPr>
            <a:normAutofit/>
          </a:bodyPr>
          <a:lstStyle/>
          <a:p>
            <a:endParaRPr lang="en-US" sz="3733" dirty="0" smtClean="0"/>
          </a:p>
          <a:p>
            <a:endParaRPr lang="en-US" sz="3733" dirty="0" smtClean="0"/>
          </a:p>
          <a:p>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p:cNvPicPr>
            <a:picLocks noChangeAspect="1"/>
          </p:cNvPicPr>
          <p:nvPr/>
        </p:nvPicPr>
        <p:blipFill>
          <a:blip r:embed="rId3"/>
          <a:stretch>
            <a:fillRect/>
          </a:stretch>
        </p:blipFill>
        <p:spPr>
          <a:xfrm>
            <a:off x="672966" y="1532294"/>
            <a:ext cx="3746634" cy="1611604"/>
          </a:xfrm>
          <a:prstGeom prst="rect">
            <a:avLst/>
          </a:prstGeom>
        </p:spPr>
      </p:pic>
    </p:spTree>
    <p:extLst>
      <p:ext uri="{BB962C8B-B14F-4D97-AF65-F5344CB8AC3E}">
        <p14:creationId xmlns:p14="http://schemas.microsoft.com/office/powerpoint/2010/main" val="39841095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Connection Manager Tier</a:t>
            </a:r>
            <a:endParaRPr lang="en-US" sz="5400"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3"/>
          <a:stretch>
            <a:fillRect/>
          </a:stretch>
        </p:blipFill>
        <p:spPr>
          <a:xfrm>
            <a:off x="305216" y="1381205"/>
            <a:ext cx="2190750" cy="1085850"/>
          </a:xfrm>
          <a:prstGeom prst="rect">
            <a:avLst/>
          </a:prstGeom>
        </p:spPr>
      </p:pic>
      <p:pic>
        <p:nvPicPr>
          <p:cNvPr id="5" name="Picture 4"/>
          <p:cNvPicPr>
            <a:picLocks noChangeAspect="1"/>
          </p:cNvPicPr>
          <p:nvPr/>
        </p:nvPicPr>
        <p:blipFill>
          <a:blip r:embed="rId4"/>
          <a:stretch>
            <a:fillRect/>
          </a:stretch>
        </p:blipFill>
        <p:spPr>
          <a:xfrm>
            <a:off x="205573" y="4793244"/>
            <a:ext cx="5962650" cy="571500"/>
          </a:xfrm>
          <a:prstGeom prst="rect">
            <a:avLst/>
          </a:prstGeom>
        </p:spPr>
      </p:pic>
      <p:pic>
        <p:nvPicPr>
          <p:cNvPr id="6" name="Picture 5"/>
          <p:cNvPicPr>
            <a:picLocks noChangeAspect="1"/>
          </p:cNvPicPr>
          <p:nvPr/>
        </p:nvPicPr>
        <p:blipFill>
          <a:blip r:embed="rId5"/>
          <a:stretch>
            <a:fillRect/>
          </a:stretch>
        </p:blipFill>
        <p:spPr>
          <a:xfrm>
            <a:off x="205573" y="2992971"/>
            <a:ext cx="8209046" cy="1274357"/>
          </a:xfrm>
          <a:prstGeom prst="rect">
            <a:avLst/>
          </a:prstGeom>
        </p:spPr>
      </p:pic>
    </p:spTree>
    <p:extLst>
      <p:ext uri="{BB962C8B-B14F-4D97-AF65-F5344CB8AC3E}">
        <p14:creationId xmlns:p14="http://schemas.microsoft.com/office/powerpoint/2010/main" val="2053576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1525"/>
          </a:xfrm>
        </p:spPr>
        <p:txBody>
          <a:bodyPr/>
          <a:lstStyle/>
          <a:p>
            <a:r>
              <a:rPr lang="en-US" dirty="0" smtClean="0"/>
              <a:t>Models</a:t>
            </a:r>
            <a:endParaRPr lang="en-US" dirty="0"/>
          </a:p>
        </p:txBody>
      </p:sp>
      <p:sp>
        <p:nvSpPr>
          <p:cNvPr id="3" name="Content Placeholder 2"/>
          <p:cNvSpPr>
            <a:spLocks noGrp="1"/>
          </p:cNvSpPr>
          <p:nvPr>
            <p:ph idx="1"/>
          </p:nvPr>
        </p:nvSpPr>
        <p:spPr>
          <a:xfrm>
            <a:off x="626444" y="1346217"/>
            <a:ext cx="10515600" cy="4351338"/>
          </a:xfrm>
        </p:spPr>
        <p:txBody>
          <a:bodyPr/>
          <a:lstStyle/>
          <a:p>
            <a:r>
              <a:rPr lang="en-US" dirty="0" smtClean="0"/>
              <a:t>Same as Database First Models in MVC</a:t>
            </a:r>
          </a:p>
          <a:p>
            <a:r>
              <a:rPr lang="en-US" dirty="0" smtClean="0"/>
              <a:t>A Table Schema is Represented as a C# Object</a:t>
            </a:r>
          </a:p>
          <a:p>
            <a:r>
              <a:rPr lang="en-US" dirty="0" smtClean="0"/>
              <a:t>Implements Data Annotation Properties</a:t>
            </a:r>
            <a:endParaRPr lang="en-US" dirty="0"/>
          </a:p>
        </p:txBody>
      </p:sp>
      <p:pic>
        <p:nvPicPr>
          <p:cNvPr id="4" name="Picture 3"/>
          <p:cNvPicPr>
            <a:picLocks noChangeAspect="1"/>
          </p:cNvPicPr>
          <p:nvPr/>
        </p:nvPicPr>
        <p:blipFill>
          <a:blip r:embed="rId3"/>
          <a:stretch>
            <a:fillRect/>
          </a:stretch>
        </p:blipFill>
        <p:spPr>
          <a:xfrm>
            <a:off x="626444" y="3173981"/>
            <a:ext cx="2533650" cy="2400300"/>
          </a:xfrm>
          <a:prstGeom prst="rect">
            <a:avLst/>
          </a:prstGeom>
        </p:spPr>
      </p:pic>
      <p:pic>
        <p:nvPicPr>
          <p:cNvPr id="5" name="Picture 4"/>
          <p:cNvPicPr>
            <a:picLocks noChangeAspect="1"/>
          </p:cNvPicPr>
          <p:nvPr/>
        </p:nvPicPr>
        <p:blipFill>
          <a:blip r:embed="rId4"/>
          <a:stretch>
            <a:fillRect/>
          </a:stretch>
        </p:blipFill>
        <p:spPr>
          <a:xfrm>
            <a:off x="3926806" y="3173981"/>
            <a:ext cx="6648450" cy="2009775"/>
          </a:xfrm>
          <a:prstGeom prst="rect">
            <a:avLst/>
          </a:prstGeom>
        </p:spPr>
      </p:pic>
      <p:pic>
        <p:nvPicPr>
          <p:cNvPr id="6" name="Picture 5"/>
          <p:cNvPicPr>
            <a:picLocks noChangeAspect="1"/>
          </p:cNvPicPr>
          <p:nvPr/>
        </p:nvPicPr>
        <p:blipFill>
          <a:blip r:embed="rId5"/>
          <a:stretch>
            <a:fillRect/>
          </a:stretch>
        </p:blipFill>
        <p:spPr>
          <a:xfrm>
            <a:off x="7793956" y="1276650"/>
            <a:ext cx="2781300" cy="1266825"/>
          </a:xfrm>
          <a:prstGeom prst="rect">
            <a:avLst/>
          </a:prstGeom>
        </p:spPr>
      </p:pic>
    </p:spTree>
    <p:extLst>
      <p:ext uri="{BB962C8B-B14F-4D97-AF65-F5344CB8AC3E}">
        <p14:creationId xmlns:p14="http://schemas.microsoft.com/office/powerpoint/2010/main" val="729420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03" y="86628"/>
            <a:ext cx="10515600" cy="891791"/>
          </a:xfrm>
        </p:spPr>
        <p:txBody>
          <a:bodyPr/>
          <a:lstStyle/>
          <a:p>
            <a:r>
              <a:rPr lang="en-US" dirty="0" smtClean="0"/>
              <a:t>Models continued</a:t>
            </a:r>
            <a:endParaRPr lang="en-US" dirty="0"/>
          </a:p>
        </p:txBody>
      </p:sp>
      <p:pic>
        <p:nvPicPr>
          <p:cNvPr id="5" name="Picture 4"/>
          <p:cNvPicPr>
            <a:picLocks noChangeAspect="1"/>
          </p:cNvPicPr>
          <p:nvPr/>
        </p:nvPicPr>
        <p:blipFill>
          <a:blip r:embed="rId3"/>
          <a:stretch>
            <a:fillRect/>
          </a:stretch>
        </p:blipFill>
        <p:spPr>
          <a:xfrm>
            <a:off x="-1" y="1061837"/>
            <a:ext cx="11960537" cy="5531468"/>
          </a:xfrm>
          <a:prstGeom prst="rect">
            <a:avLst/>
          </a:prstGeom>
        </p:spPr>
      </p:pic>
    </p:spTree>
    <p:extLst>
      <p:ext uri="{BB962C8B-B14F-4D97-AF65-F5344CB8AC3E}">
        <p14:creationId xmlns:p14="http://schemas.microsoft.com/office/powerpoint/2010/main" val="2786307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4288"/>
            <a:ext cx="10515600" cy="1325563"/>
          </a:xfrm>
        </p:spPr>
        <p:txBody>
          <a:bodyPr/>
          <a:lstStyle/>
          <a:p>
            <a:r>
              <a:rPr lang="en-US" dirty="0" smtClean="0"/>
              <a:t>National Data Buoy Center</a:t>
            </a:r>
            <a:endParaRPr lang="en-US" dirty="0"/>
          </a:p>
        </p:txBody>
      </p:sp>
      <p:sp>
        <p:nvSpPr>
          <p:cNvPr id="3" name="Content Placeholder 2"/>
          <p:cNvSpPr>
            <a:spLocks noGrp="1"/>
          </p:cNvSpPr>
          <p:nvPr>
            <p:ph idx="1"/>
          </p:nvPr>
        </p:nvSpPr>
        <p:spPr>
          <a:xfrm>
            <a:off x="438150" y="1339851"/>
            <a:ext cx="10515600" cy="4351338"/>
          </a:xfrm>
        </p:spPr>
        <p:txBody>
          <a:bodyPr/>
          <a:lstStyle/>
          <a:p>
            <a:endParaRPr lang="en-US" dirty="0"/>
          </a:p>
        </p:txBody>
      </p:sp>
    </p:spTree>
    <p:extLst>
      <p:ext uri="{BB962C8B-B14F-4D97-AF65-F5344CB8AC3E}">
        <p14:creationId xmlns:p14="http://schemas.microsoft.com/office/powerpoint/2010/main" val="19813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Pitfalls</a:t>
            </a:r>
            <a:endParaRPr lang="en-US" sz="5400" dirty="0"/>
          </a:p>
        </p:txBody>
      </p:sp>
      <p:pic>
        <p:nvPicPr>
          <p:cNvPr id="3" name="Picture 2"/>
          <p:cNvPicPr>
            <a:picLocks noChangeAspect="1"/>
          </p:cNvPicPr>
          <p:nvPr/>
        </p:nvPicPr>
        <p:blipFill>
          <a:blip r:embed="rId3"/>
          <a:stretch>
            <a:fillRect/>
          </a:stretch>
        </p:blipFill>
        <p:spPr>
          <a:xfrm>
            <a:off x="1624946" y="1344596"/>
            <a:ext cx="7077075" cy="3143250"/>
          </a:xfrm>
          <a:prstGeom prst="rect">
            <a:avLst/>
          </a:prstGeom>
        </p:spPr>
      </p:pic>
      <p:pic>
        <p:nvPicPr>
          <p:cNvPr id="6" name="Picture 5"/>
          <p:cNvPicPr>
            <a:picLocks noChangeAspect="1"/>
          </p:cNvPicPr>
          <p:nvPr/>
        </p:nvPicPr>
        <p:blipFill>
          <a:blip r:embed="rId4"/>
          <a:stretch>
            <a:fillRect/>
          </a:stretch>
        </p:blipFill>
        <p:spPr>
          <a:xfrm>
            <a:off x="150545" y="4904674"/>
            <a:ext cx="10620375" cy="571500"/>
          </a:xfrm>
          <a:prstGeom prst="rect">
            <a:avLst/>
          </a:prstGeom>
        </p:spPr>
      </p:pic>
    </p:spTree>
    <p:extLst>
      <p:ext uri="{BB962C8B-B14F-4D97-AF65-F5344CB8AC3E}">
        <p14:creationId xmlns:p14="http://schemas.microsoft.com/office/powerpoint/2010/main" val="2975328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Copy and Paste Automation</a:t>
            </a:r>
            <a:endParaRPr lang="en-US" sz="5400" dirty="0"/>
          </a:p>
        </p:txBody>
      </p:sp>
      <p:sp>
        <p:nvSpPr>
          <p:cNvPr id="3" name="Content Placeholder 2"/>
          <p:cNvSpPr>
            <a:spLocks noGrp="1"/>
          </p:cNvSpPr>
          <p:nvPr>
            <p:ph idx="1"/>
          </p:nvPr>
        </p:nvSpPr>
        <p:spPr>
          <a:xfrm>
            <a:off x="304800" y="1498600"/>
            <a:ext cx="11612380" cy="5231984"/>
          </a:xfrm>
        </p:spPr>
        <p:txBody>
          <a:bodyPr>
            <a:normAutofit lnSpcReduction="10000"/>
          </a:bodyPr>
          <a:lstStyle/>
          <a:p>
            <a:pPr marL="0" indent="0">
              <a:buNone/>
            </a:pPr>
            <a:r>
              <a:rPr lang="en-US" dirty="0" smtClean="0"/>
              <a:t>One of our clients </a:t>
            </a:r>
            <a:r>
              <a:rPr lang="en-US" dirty="0"/>
              <a:t>follows a standardized ETL convention, in addition they provided ample documentation on the queries to be used for the source and destination locations. </a:t>
            </a:r>
          </a:p>
          <a:p>
            <a:pPr marL="0" indent="0">
              <a:buNone/>
            </a:pPr>
            <a:r>
              <a:rPr lang="en-US" dirty="0"/>
              <a:t>Our process for creating the ETL Packages was a follows:</a:t>
            </a:r>
          </a:p>
          <a:p>
            <a:pPr marL="0" indent="0">
              <a:buNone/>
            </a:pPr>
            <a:r>
              <a:rPr lang="en-US" dirty="0"/>
              <a:t>1.            Copy an existing ETL package</a:t>
            </a:r>
          </a:p>
          <a:p>
            <a:pPr marL="0" indent="0">
              <a:buNone/>
            </a:pPr>
            <a:r>
              <a:rPr lang="en-US" dirty="0"/>
              <a:t>2.            Modifying the Source</a:t>
            </a:r>
          </a:p>
          <a:p>
            <a:pPr marL="0" indent="0">
              <a:buNone/>
            </a:pPr>
            <a:r>
              <a:rPr lang="en-US" dirty="0"/>
              <a:t>3.            Modify the Destination</a:t>
            </a:r>
          </a:p>
          <a:p>
            <a:pPr marL="0" indent="0">
              <a:buNone/>
            </a:pPr>
            <a:r>
              <a:rPr lang="en-US" dirty="0"/>
              <a:t>4.            Modify the Names</a:t>
            </a:r>
          </a:p>
          <a:p>
            <a:pPr marL="0" indent="0">
              <a:buNone/>
            </a:pPr>
            <a:r>
              <a:rPr lang="en-US" dirty="0"/>
              <a:t>5.            Add Audit/Meta columns</a:t>
            </a:r>
          </a:p>
          <a:p>
            <a:pPr marL="0" indent="0">
              <a:buNone/>
            </a:pPr>
            <a:r>
              <a:rPr lang="en-US" dirty="0"/>
              <a:t>6.            Ensure Everything is Mapped Properly </a:t>
            </a:r>
            <a:r>
              <a:rPr lang="en-US" dirty="0" smtClean="0">
                <a:solidFill>
                  <a:schemeClr val="accent5"/>
                </a:solidFill>
                <a:sym typeface="Wingdings" panose="05000000000000000000" pitchFamily="2" charset="2"/>
              </a:rPr>
              <a:t></a:t>
            </a:r>
            <a:r>
              <a:rPr lang="en-US" sz="2600" i="1" dirty="0" smtClean="0">
                <a:solidFill>
                  <a:srgbClr val="FF0000"/>
                </a:solidFill>
              </a:rPr>
              <a:t>This </a:t>
            </a:r>
            <a:r>
              <a:rPr lang="en-US" sz="2600" i="1" dirty="0">
                <a:solidFill>
                  <a:srgbClr val="FF0000"/>
                </a:solidFill>
              </a:rPr>
              <a:t>was the majority of the work, the columns were not 1 to 1 and </a:t>
            </a:r>
            <a:r>
              <a:rPr lang="en-US" sz="2600" i="1" dirty="0" smtClean="0">
                <a:solidFill>
                  <a:srgbClr val="FF0000"/>
                </a:solidFill>
              </a:rPr>
              <a:t>we were responsible </a:t>
            </a:r>
            <a:r>
              <a:rPr lang="en-US" sz="2600" i="1" dirty="0">
                <a:solidFill>
                  <a:srgbClr val="FF0000"/>
                </a:solidFill>
              </a:rPr>
              <a:t>for doing research</a:t>
            </a:r>
          </a:p>
          <a:p>
            <a:pPr marL="0" indent="0">
              <a:buNone/>
            </a:pPr>
            <a:r>
              <a:rPr lang="en-US" dirty="0"/>
              <a:t>7.            Test the Package</a:t>
            </a:r>
          </a:p>
          <a:p>
            <a:pPr marL="0" indent="0">
              <a:buNone/>
            </a:pPr>
            <a:endParaRPr lang="en-US" dirty="0" smtClean="0"/>
          </a:p>
          <a:p>
            <a:endParaRPr lang="en-US" dirty="0"/>
          </a:p>
          <a:p>
            <a:endParaRPr lang="en-US" dirty="0"/>
          </a:p>
        </p:txBody>
      </p:sp>
    </p:spTree>
    <p:extLst>
      <p:ext uri="{BB962C8B-B14F-4D97-AF65-F5344CB8AC3E}">
        <p14:creationId xmlns:p14="http://schemas.microsoft.com/office/powerpoint/2010/main" val="2970502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1" y="0"/>
            <a:ext cx="10515600" cy="924025"/>
          </a:xfrm>
        </p:spPr>
        <p:txBody>
          <a:bodyPr/>
          <a:lstStyle/>
          <a:p>
            <a:r>
              <a:rPr lang="en-US" dirty="0" smtClean="0"/>
              <a:t>Pitfalls: Flat Files &amp; SQL Cache </a:t>
            </a:r>
            <a:r>
              <a:rPr lang="en-US" dirty="0" smtClean="0">
                <a:sym typeface="Wingdings" panose="05000000000000000000" pitchFamily="2" charset="2"/>
              </a:rPr>
              <a:t></a:t>
            </a:r>
            <a:endParaRPr lang="en-US" dirty="0"/>
          </a:p>
        </p:txBody>
      </p:sp>
      <p:pic>
        <p:nvPicPr>
          <p:cNvPr id="4" name="Picture 3"/>
          <p:cNvPicPr>
            <a:picLocks noChangeAspect="1"/>
          </p:cNvPicPr>
          <p:nvPr/>
        </p:nvPicPr>
        <p:blipFill>
          <a:blip r:embed="rId3"/>
          <a:stretch>
            <a:fillRect/>
          </a:stretch>
        </p:blipFill>
        <p:spPr>
          <a:xfrm>
            <a:off x="240631" y="924025"/>
            <a:ext cx="8662738" cy="5662655"/>
          </a:xfrm>
          <a:prstGeom prst="rect">
            <a:avLst/>
          </a:prstGeom>
        </p:spPr>
      </p:pic>
    </p:spTree>
    <p:extLst>
      <p:ext uri="{BB962C8B-B14F-4D97-AF65-F5344CB8AC3E}">
        <p14:creationId xmlns:p14="http://schemas.microsoft.com/office/powerpoint/2010/main" val="3071441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33" dirty="0"/>
              <a:t>What is </a:t>
            </a:r>
            <a:r>
              <a:rPr lang="en-US" sz="5333" dirty="0" err="1"/>
              <a:t>Biml</a:t>
            </a:r>
            <a:r>
              <a:rPr lang="en-US" sz="5333" dirty="0"/>
              <a:t>?</a:t>
            </a:r>
            <a:endParaRPr lang="en-US" sz="5333" dirty="0"/>
          </a:p>
        </p:txBody>
      </p:sp>
      <p:sp>
        <p:nvSpPr>
          <p:cNvPr id="3" name="Content Placeholder 2"/>
          <p:cNvSpPr>
            <a:spLocks noGrp="1"/>
          </p:cNvSpPr>
          <p:nvPr>
            <p:ph idx="1"/>
          </p:nvPr>
        </p:nvSpPr>
        <p:spPr>
          <a:xfrm>
            <a:off x="304800" y="1498600"/>
            <a:ext cx="8331200" cy="4902200"/>
          </a:xfrm>
        </p:spPr>
        <p:txBody>
          <a:bodyPr>
            <a:normAutofit/>
          </a:bodyPr>
          <a:lstStyle/>
          <a:p>
            <a:r>
              <a:rPr lang="en-US" sz="3733" dirty="0" err="1"/>
              <a:t>Biml</a:t>
            </a:r>
            <a:r>
              <a:rPr lang="en-US" sz="3733" dirty="0"/>
              <a:t> </a:t>
            </a:r>
            <a:r>
              <a:rPr lang="en-US" sz="3733" dirty="0"/>
              <a:t>is offered as a free Microsoft Visual Studio Add-In.</a:t>
            </a:r>
          </a:p>
          <a:p>
            <a:pPr marL="152396" indent="0">
              <a:buNone/>
            </a:pPr>
            <a:endParaRPr lang="en-US" sz="3733" dirty="0"/>
          </a:p>
          <a:p>
            <a:r>
              <a:rPr lang="en-US" sz="3733" dirty="0" err="1"/>
              <a:t>Biml</a:t>
            </a:r>
            <a:r>
              <a:rPr lang="en-US" sz="3733" dirty="0"/>
              <a:t> can generate a variety of Microsoft SQL Server ETL objects:</a:t>
            </a:r>
          </a:p>
          <a:p>
            <a:pPr lvl="1"/>
            <a:r>
              <a:rPr lang="en-US" sz="3200" dirty="0"/>
              <a:t>SSIS Packages</a:t>
            </a:r>
          </a:p>
          <a:p>
            <a:pPr lvl="1"/>
            <a:r>
              <a:rPr lang="en-US" sz="3200" dirty="0"/>
              <a:t>SSAS Cubes</a:t>
            </a:r>
          </a:p>
          <a:p>
            <a:pPr lvl="1"/>
            <a:r>
              <a:rPr lang="en-US" sz="3200" dirty="0"/>
              <a:t>Tables</a:t>
            </a:r>
          </a:p>
          <a:p>
            <a:endParaRPr lang="en-US" sz="3733" dirty="0"/>
          </a:p>
          <a:p>
            <a:endParaRPr lang="en-US" sz="3733" dirty="0"/>
          </a:p>
          <a:p>
            <a:pPr marL="152396" indent="0">
              <a:buNone/>
            </a:pPr>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9613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33" dirty="0"/>
              <a:t>What is </a:t>
            </a:r>
            <a:r>
              <a:rPr lang="en-US" sz="5333" dirty="0" err="1"/>
              <a:t>Biml</a:t>
            </a:r>
            <a:r>
              <a:rPr lang="en-US" sz="5333" dirty="0"/>
              <a:t>?</a:t>
            </a:r>
            <a:endParaRPr lang="en-US" sz="5333" dirty="0"/>
          </a:p>
        </p:txBody>
      </p:sp>
      <p:sp>
        <p:nvSpPr>
          <p:cNvPr id="3" name="Content Placeholder 2"/>
          <p:cNvSpPr>
            <a:spLocks noGrp="1"/>
          </p:cNvSpPr>
          <p:nvPr>
            <p:ph idx="1"/>
          </p:nvPr>
        </p:nvSpPr>
        <p:spPr>
          <a:xfrm>
            <a:off x="304800" y="1498600"/>
            <a:ext cx="8229600" cy="4902200"/>
          </a:xfrm>
        </p:spPr>
        <p:txBody>
          <a:bodyPr>
            <a:normAutofit/>
          </a:bodyPr>
          <a:lstStyle/>
          <a:p>
            <a:r>
              <a:rPr lang="en-US" sz="3733" dirty="0" err="1"/>
              <a:t>Biml</a:t>
            </a:r>
            <a:r>
              <a:rPr lang="en-US" sz="3733" dirty="0"/>
              <a:t> </a:t>
            </a:r>
            <a:r>
              <a:rPr lang="en-US" sz="3733" dirty="0"/>
              <a:t>is a dynamic code generating utility.</a:t>
            </a:r>
          </a:p>
          <a:p>
            <a:endParaRPr lang="en-US" sz="3733" dirty="0"/>
          </a:p>
          <a:p>
            <a:r>
              <a:rPr lang="en-US" sz="3733" dirty="0" err="1"/>
              <a:t>Biml</a:t>
            </a:r>
            <a:r>
              <a:rPr lang="en-US" sz="3733" dirty="0"/>
              <a:t>: Business Intelligence Markup Language</a:t>
            </a:r>
          </a:p>
          <a:p>
            <a:endParaRPr lang="en-US" sz="3733" dirty="0"/>
          </a:p>
          <a:p>
            <a:r>
              <a:rPr lang="en-US" sz="3733" dirty="0"/>
              <a:t>Developed by </a:t>
            </a:r>
            <a:r>
              <a:rPr lang="en-US" sz="3733" dirty="0" err="1"/>
              <a:t>Varigence</a:t>
            </a:r>
            <a:r>
              <a:rPr lang="en-US" sz="3733" dirty="0"/>
              <a:t>.</a:t>
            </a:r>
          </a:p>
          <a:p>
            <a:endParaRPr lang="en-US" sz="3733" dirty="0"/>
          </a:p>
          <a:p>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15583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33" dirty="0"/>
              <a:t>What does </a:t>
            </a:r>
            <a:r>
              <a:rPr lang="en-US" sz="5333" dirty="0" err="1"/>
              <a:t>Biml</a:t>
            </a:r>
            <a:r>
              <a:rPr lang="en-US" sz="5333" dirty="0"/>
              <a:t> do?</a:t>
            </a:r>
            <a:endParaRPr lang="en-US" sz="5333" dirty="0"/>
          </a:p>
        </p:txBody>
      </p:sp>
      <p:sp>
        <p:nvSpPr>
          <p:cNvPr id="3" name="Content Placeholder 2"/>
          <p:cNvSpPr>
            <a:spLocks noGrp="1"/>
          </p:cNvSpPr>
          <p:nvPr>
            <p:ph idx="1"/>
          </p:nvPr>
        </p:nvSpPr>
        <p:spPr>
          <a:xfrm>
            <a:off x="304800" y="1498600"/>
            <a:ext cx="8331200" cy="4902200"/>
          </a:xfrm>
        </p:spPr>
        <p:txBody>
          <a:bodyPr>
            <a:normAutofit/>
          </a:bodyPr>
          <a:lstStyle/>
          <a:p>
            <a:endParaRPr lang="en-US" sz="3733" dirty="0"/>
          </a:p>
          <a:p>
            <a:endParaRPr lang="en-US" sz="3733" dirty="0"/>
          </a:p>
          <a:p>
            <a:pPr marL="152396" indent="0">
              <a:buNone/>
            </a:pPr>
            <a:endParaRPr lang="en-US" sz="3733" dirty="0"/>
          </a:p>
          <a:p>
            <a:endParaRPr lang="en-US" dirty="0"/>
          </a:p>
          <a:p>
            <a:endParaRPr lang="en-US" dirty="0"/>
          </a:p>
          <a:p>
            <a:endParaRPr lang="en-US" dirty="0"/>
          </a:p>
        </p:txBody>
      </p:sp>
      <p:sp>
        <p:nvSpPr>
          <p:cNvPr id="5" name="Flowchart: Punched Tape 4"/>
          <p:cNvSpPr/>
          <p:nvPr/>
        </p:nvSpPr>
        <p:spPr>
          <a:xfrm>
            <a:off x="711200" y="2497667"/>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SSIS Package Template</a:t>
            </a:r>
            <a:endParaRPr lang="en-US" sz="2400" dirty="0"/>
          </a:p>
        </p:txBody>
      </p:sp>
      <p:sp>
        <p:nvSpPr>
          <p:cNvPr id="6" name="Flowchart: Punched Tape 5"/>
          <p:cNvSpPr/>
          <p:nvPr/>
        </p:nvSpPr>
        <p:spPr>
          <a:xfrm>
            <a:off x="8940800" y="2425700"/>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Biml</a:t>
            </a:r>
            <a:r>
              <a:rPr lang="en-US" sz="2400" dirty="0"/>
              <a:t> Code</a:t>
            </a:r>
            <a:endParaRPr lang="en-US" sz="2400" dirty="0"/>
          </a:p>
        </p:txBody>
      </p:sp>
      <p:graphicFrame>
        <p:nvGraphicFramePr>
          <p:cNvPr id="7" name="Diagram 6"/>
          <p:cNvGraphicFramePr/>
          <p:nvPr>
            <p:extLst/>
          </p:nvPr>
        </p:nvGraphicFramePr>
        <p:xfrm>
          <a:off x="3860800" y="1498600"/>
          <a:ext cx="4572000" cy="3522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778000" y="5359400"/>
            <a:ext cx="8737600" cy="584775"/>
          </a:xfrm>
          <a:prstGeom prst="rect">
            <a:avLst/>
          </a:prstGeom>
          <a:noFill/>
        </p:spPr>
        <p:txBody>
          <a:bodyPr wrap="square" rtlCol="0">
            <a:spAutoFit/>
          </a:bodyPr>
          <a:lstStyle/>
          <a:p>
            <a:pPr algn="ctr"/>
            <a:r>
              <a:rPr lang="en-US" sz="3200" b="1" dirty="0" err="1"/>
              <a:t>Biml</a:t>
            </a:r>
            <a:r>
              <a:rPr lang="en-US" sz="3200" b="1" dirty="0"/>
              <a:t> can Emulate SSIS Tasks and Transformations</a:t>
            </a:r>
            <a:endParaRPr lang="en-US" sz="3200" b="1" dirty="0"/>
          </a:p>
        </p:txBody>
      </p:sp>
    </p:spTree>
    <p:extLst>
      <p:ext uri="{BB962C8B-B14F-4D97-AF65-F5344CB8AC3E}">
        <p14:creationId xmlns:p14="http://schemas.microsoft.com/office/powerpoint/2010/main" val="2165668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33" dirty="0"/>
              <a:t>What does </a:t>
            </a:r>
            <a:r>
              <a:rPr lang="en-US" sz="5333" dirty="0" err="1"/>
              <a:t>Biml</a:t>
            </a:r>
            <a:r>
              <a:rPr lang="en-US" sz="5333" dirty="0"/>
              <a:t> do?</a:t>
            </a:r>
            <a:endParaRPr lang="en-US" sz="5333" dirty="0"/>
          </a:p>
        </p:txBody>
      </p:sp>
      <p:sp>
        <p:nvSpPr>
          <p:cNvPr id="3" name="Content Placeholder 2"/>
          <p:cNvSpPr>
            <a:spLocks noGrp="1"/>
          </p:cNvSpPr>
          <p:nvPr>
            <p:ph idx="1"/>
          </p:nvPr>
        </p:nvSpPr>
        <p:spPr>
          <a:xfrm>
            <a:off x="304800" y="1498600"/>
            <a:ext cx="8331200" cy="4902200"/>
          </a:xfrm>
        </p:spPr>
        <p:txBody>
          <a:bodyPr>
            <a:normAutofit/>
          </a:bodyPr>
          <a:lstStyle/>
          <a:p>
            <a:endParaRPr lang="en-US" sz="3733" dirty="0"/>
          </a:p>
          <a:p>
            <a:endParaRPr lang="en-US" sz="3733" dirty="0"/>
          </a:p>
          <a:p>
            <a:pPr marL="152396" indent="0">
              <a:buNone/>
            </a:pPr>
            <a:endParaRPr lang="en-US" sz="3733" dirty="0"/>
          </a:p>
          <a:p>
            <a:endParaRPr lang="en-US" dirty="0"/>
          </a:p>
          <a:p>
            <a:endParaRPr lang="en-US" dirty="0"/>
          </a:p>
          <a:p>
            <a:endParaRPr lang="en-US" dirty="0"/>
          </a:p>
        </p:txBody>
      </p:sp>
      <p:sp>
        <p:nvSpPr>
          <p:cNvPr id="5" name="Flowchart: Punched Tape 4"/>
          <p:cNvSpPr/>
          <p:nvPr/>
        </p:nvSpPr>
        <p:spPr>
          <a:xfrm>
            <a:off x="1625600" y="3329105"/>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Execute </a:t>
            </a:r>
            <a:r>
              <a:rPr lang="en-US" sz="2400" dirty="0" err="1"/>
              <a:t>Biml</a:t>
            </a:r>
            <a:r>
              <a:rPr lang="en-US" sz="2400" dirty="0"/>
              <a:t> Script</a:t>
            </a:r>
            <a:endParaRPr lang="en-US" sz="2400" dirty="0"/>
          </a:p>
        </p:txBody>
      </p:sp>
      <p:sp>
        <p:nvSpPr>
          <p:cNvPr id="8" name="TextBox 7"/>
          <p:cNvSpPr txBox="1"/>
          <p:nvPr/>
        </p:nvSpPr>
        <p:spPr>
          <a:xfrm>
            <a:off x="1270000" y="5292804"/>
            <a:ext cx="8737600" cy="1077218"/>
          </a:xfrm>
          <a:prstGeom prst="rect">
            <a:avLst/>
          </a:prstGeom>
          <a:noFill/>
        </p:spPr>
        <p:txBody>
          <a:bodyPr wrap="square" rtlCol="0">
            <a:spAutoFit/>
          </a:bodyPr>
          <a:lstStyle/>
          <a:p>
            <a:pPr algn="ctr"/>
            <a:r>
              <a:rPr lang="en-US" sz="3200" b="1" dirty="0" err="1"/>
              <a:t>Biml</a:t>
            </a:r>
            <a:r>
              <a:rPr lang="en-US" sz="3200" b="1" dirty="0"/>
              <a:t> Code-Generates Packages Geared for Specific Table-Related Tasks</a:t>
            </a:r>
            <a:endParaRPr lang="en-US" sz="3200" b="1" dirty="0"/>
          </a:p>
        </p:txBody>
      </p:sp>
      <p:sp>
        <p:nvSpPr>
          <p:cNvPr id="9" name="Flowchart: Punched Tape 8"/>
          <p:cNvSpPr/>
          <p:nvPr/>
        </p:nvSpPr>
        <p:spPr>
          <a:xfrm>
            <a:off x="8839200" y="3642372"/>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SSIS Package: Table 3</a:t>
            </a:r>
            <a:endParaRPr lang="en-US" sz="2400" dirty="0"/>
          </a:p>
        </p:txBody>
      </p:sp>
      <p:sp>
        <p:nvSpPr>
          <p:cNvPr id="10" name="Flowchart: Punched Tape 9"/>
          <p:cNvSpPr/>
          <p:nvPr/>
        </p:nvSpPr>
        <p:spPr>
          <a:xfrm>
            <a:off x="8839200" y="2053736"/>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SSIS Package: Table 2</a:t>
            </a:r>
            <a:endParaRPr lang="en-US" sz="2400" dirty="0"/>
          </a:p>
        </p:txBody>
      </p:sp>
      <p:sp>
        <p:nvSpPr>
          <p:cNvPr id="11" name="Flowchart: Punched Tape 10"/>
          <p:cNvSpPr/>
          <p:nvPr/>
        </p:nvSpPr>
        <p:spPr>
          <a:xfrm>
            <a:off x="8839200" y="338667"/>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SSIS Package: Table 1</a:t>
            </a:r>
            <a:endParaRPr lang="en-US" sz="2400" dirty="0"/>
          </a:p>
        </p:txBody>
      </p:sp>
      <p:sp>
        <p:nvSpPr>
          <p:cNvPr id="12" name="Striped Right Arrow 11"/>
          <p:cNvSpPr/>
          <p:nvPr/>
        </p:nvSpPr>
        <p:spPr>
          <a:xfrm rot="20093651">
            <a:off x="3684308" y="2166767"/>
            <a:ext cx="5356881" cy="609600"/>
          </a:xfrm>
          <a:prstGeom prst="stripedRightArrow">
            <a:avLst>
              <a:gd name="adj1" fmla="val 50000"/>
              <a:gd name="adj2" fmla="val 8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Code-Gen for Table 1</a:t>
            </a:r>
            <a:endParaRPr lang="en-US" sz="2400" dirty="0"/>
          </a:p>
        </p:txBody>
      </p:sp>
      <p:sp>
        <p:nvSpPr>
          <p:cNvPr id="13" name="Striped Right Arrow 12"/>
          <p:cNvSpPr/>
          <p:nvPr/>
        </p:nvSpPr>
        <p:spPr>
          <a:xfrm>
            <a:off x="3962401" y="4177352"/>
            <a:ext cx="4876800" cy="609600"/>
          </a:xfrm>
          <a:prstGeom prst="stripedRightArrow">
            <a:avLst>
              <a:gd name="adj1" fmla="val 50000"/>
              <a:gd name="adj2" fmla="val 8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Code-Gen for Table 3</a:t>
            </a:r>
            <a:endParaRPr lang="en-US" sz="2400" dirty="0"/>
          </a:p>
        </p:txBody>
      </p:sp>
      <p:sp>
        <p:nvSpPr>
          <p:cNvPr id="14" name="Striped Right Arrow 13"/>
          <p:cNvSpPr/>
          <p:nvPr/>
        </p:nvSpPr>
        <p:spPr>
          <a:xfrm rot="20816978">
            <a:off x="3900428" y="3224433"/>
            <a:ext cx="4936995" cy="609600"/>
          </a:xfrm>
          <a:prstGeom prst="stripedRightArrow">
            <a:avLst>
              <a:gd name="adj1" fmla="val 50000"/>
              <a:gd name="adj2" fmla="val 8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Code-Gen for Table 2</a:t>
            </a:r>
            <a:endParaRPr lang="en-US" sz="2400" dirty="0"/>
          </a:p>
        </p:txBody>
      </p:sp>
      <p:graphicFrame>
        <p:nvGraphicFramePr>
          <p:cNvPr id="15" name="Diagram 14"/>
          <p:cNvGraphicFramePr/>
          <p:nvPr>
            <p:extLst/>
          </p:nvPr>
        </p:nvGraphicFramePr>
        <p:xfrm>
          <a:off x="406401" y="1227255"/>
          <a:ext cx="2749447" cy="2656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3974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33" dirty="0"/>
              <a:t>Benefit</a:t>
            </a:r>
            <a:endParaRPr lang="en-US" sz="5333" dirty="0"/>
          </a:p>
        </p:txBody>
      </p:sp>
      <p:sp>
        <p:nvSpPr>
          <p:cNvPr id="3" name="Content Placeholder 2"/>
          <p:cNvSpPr>
            <a:spLocks noGrp="1"/>
          </p:cNvSpPr>
          <p:nvPr>
            <p:ph idx="1"/>
          </p:nvPr>
        </p:nvSpPr>
        <p:spPr>
          <a:xfrm>
            <a:off x="304800" y="1498600"/>
            <a:ext cx="8331200" cy="4902200"/>
          </a:xfrm>
        </p:spPr>
        <p:txBody>
          <a:bodyPr>
            <a:normAutofit fontScale="92500" lnSpcReduction="10000"/>
          </a:bodyPr>
          <a:lstStyle/>
          <a:p>
            <a:r>
              <a:rPr lang="en-US" sz="3733" dirty="0"/>
              <a:t>Assume it takes 8 hours to develop </a:t>
            </a:r>
            <a:r>
              <a:rPr lang="en-US" sz="3733" dirty="0" err="1"/>
              <a:t>Biml</a:t>
            </a:r>
            <a:r>
              <a:rPr lang="en-US" sz="3733" dirty="0"/>
              <a:t> code that models a design pattern.</a:t>
            </a:r>
            <a:endParaRPr lang="en-US" sz="3733" dirty="0"/>
          </a:p>
          <a:p>
            <a:endParaRPr lang="en-US" sz="3733" dirty="0"/>
          </a:p>
          <a:p>
            <a:r>
              <a:rPr lang="en-US" sz="3733" dirty="0"/>
              <a:t>Working with the 20 minutes required to prep a template, </a:t>
            </a:r>
            <a:r>
              <a:rPr lang="en-US" sz="3733" dirty="0" err="1"/>
              <a:t>Biml</a:t>
            </a:r>
            <a:r>
              <a:rPr lang="en-US" sz="3733" dirty="0"/>
              <a:t> development time will break even when the 24</a:t>
            </a:r>
            <a:r>
              <a:rPr lang="en-US" sz="3733" baseline="30000" dirty="0"/>
              <a:t>th</a:t>
            </a:r>
            <a:r>
              <a:rPr lang="en-US" sz="3733" dirty="0"/>
              <a:t> ETL solution is created.</a:t>
            </a:r>
          </a:p>
          <a:p>
            <a:endParaRPr lang="en-US" sz="3733" dirty="0"/>
          </a:p>
          <a:p>
            <a:r>
              <a:rPr lang="en-US" sz="3733" dirty="0"/>
              <a:t>For every hour of </a:t>
            </a:r>
            <a:r>
              <a:rPr lang="en-US" sz="3733" dirty="0" err="1"/>
              <a:t>Biml</a:t>
            </a:r>
            <a:r>
              <a:rPr lang="en-US" sz="3733" dirty="0"/>
              <a:t> development, the break even point is 3 ETL solutions.</a:t>
            </a:r>
          </a:p>
          <a:p>
            <a:endParaRPr lang="en-US" sz="3200" dirty="0"/>
          </a:p>
          <a:p>
            <a:endParaRPr lang="en-US" sz="3733" dirty="0"/>
          </a:p>
          <a:p>
            <a:endParaRPr lang="en-US" sz="3733" dirty="0"/>
          </a:p>
          <a:p>
            <a:pPr marL="152396" indent="0">
              <a:buNone/>
            </a:pPr>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588480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fontScale="90000"/>
          </a:bodyPr>
          <a:lstStyle/>
          <a:p>
            <a:r>
              <a:rPr lang="en-US" sz="5400" dirty="0" smtClean="0"/>
              <a:t>BIML == Creating a Template</a:t>
            </a:r>
            <a:endParaRPr lang="en-US" sz="5400" dirty="0"/>
          </a:p>
        </p:txBody>
      </p:sp>
      <p:sp>
        <p:nvSpPr>
          <p:cNvPr id="3" name="Content Placeholder 2"/>
          <p:cNvSpPr>
            <a:spLocks noGrp="1"/>
          </p:cNvSpPr>
          <p:nvPr>
            <p:ph idx="1"/>
          </p:nvPr>
        </p:nvSpPr>
        <p:spPr>
          <a:xfrm>
            <a:off x="304800" y="1498600"/>
            <a:ext cx="8229600" cy="4902200"/>
          </a:xfrm>
        </p:spPr>
        <p:txBody>
          <a:bodyPr>
            <a:normAutofit/>
          </a:bodyPr>
          <a:lstStyle/>
          <a:p>
            <a:r>
              <a:rPr lang="en-US" sz="3733" dirty="0" smtClean="0"/>
              <a:t>Sharing is a Requirement</a:t>
            </a:r>
            <a:endParaRPr lang="en-US" sz="3733" dirty="0"/>
          </a:p>
          <a:p>
            <a:endParaRPr lang="en-US" sz="3733" dirty="0"/>
          </a:p>
          <a:p>
            <a:r>
              <a:rPr lang="en-US" sz="3733" dirty="0" smtClean="0"/>
              <a:t>Reusability &amp; BIML go hand in hand</a:t>
            </a:r>
            <a:endParaRPr lang="en-US" sz="3733" dirty="0"/>
          </a:p>
          <a:p>
            <a:endParaRPr lang="en-US" sz="3733" dirty="0"/>
          </a:p>
          <a:p>
            <a:r>
              <a:rPr lang="en-US" sz="3733" dirty="0" smtClean="0"/>
              <a:t>Generalize &amp; be Generic</a:t>
            </a:r>
            <a:endParaRPr lang="en-US" sz="3733" dirty="0"/>
          </a:p>
          <a:p>
            <a:endParaRPr lang="en-US" sz="3733" dirty="0" smtClean="0"/>
          </a:p>
          <a:p>
            <a:endParaRPr lang="en-US" sz="3733" dirty="0" smtClean="0"/>
          </a:p>
          <a:p>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905994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TotalTime>
  <Words>1734</Words>
  <Application>Microsoft Office PowerPoint</Application>
  <PresentationFormat>Widescreen</PresentationFormat>
  <Paragraphs>250</Paragraphs>
  <Slides>30</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Wingdings</vt:lpstr>
      <vt:lpstr>Office Theme</vt:lpstr>
      <vt:lpstr>Types of SSIS Automation</vt:lpstr>
      <vt:lpstr>Benefits of Automated ETL Development</vt:lpstr>
      <vt:lpstr>Copy and Paste Automation</vt:lpstr>
      <vt:lpstr>What is Biml?</vt:lpstr>
      <vt:lpstr>What is Biml?</vt:lpstr>
      <vt:lpstr>What does Biml do?</vt:lpstr>
      <vt:lpstr>What does Biml do?</vt:lpstr>
      <vt:lpstr>Benefit</vt:lpstr>
      <vt:lpstr>BIML == Creating a Template</vt:lpstr>
      <vt:lpstr>Identifying BIML Candidates </vt:lpstr>
      <vt:lpstr>SSIS Package: 1</vt:lpstr>
      <vt:lpstr>SSIS Package: 2</vt:lpstr>
      <vt:lpstr>SSIS Package: 3</vt:lpstr>
      <vt:lpstr>Is there a common pattern?</vt:lpstr>
      <vt:lpstr>What does it look like?</vt:lpstr>
      <vt:lpstr>How is it Organized?</vt:lpstr>
      <vt:lpstr>Biml Proof of Concept</vt:lpstr>
      <vt:lpstr>Data Available </vt:lpstr>
      <vt:lpstr>What Changes?</vt:lpstr>
      <vt:lpstr>Why use Multiple Packages for this?</vt:lpstr>
      <vt:lpstr>PowerPoint Presentation</vt:lpstr>
      <vt:lpstr>C# Files - Don’t Repeat Yourself</vt:lpstr>
      <vt:lpstr>Include Files</vt:lpstr>
      <vt:lpstr>Tiers –Organize BIML Files</vt:lpstr>
      <vt:lpstr>Connection Manager Tier</vt:lpstr>
      <vt:lpstr>Models</vt:lpstr>
      <vt:lpstr>Models continued</vt:lpstr>
      <vt:lpstr>National Data Buoy Center</vt:lpstr>
      <vt:lpstr>Pitfalls</vt:lpstr>
      <vt:lpstr>Pitfalls: Flat Files &amp; SQL Cache </vt:lpstr>
    </vt:vector>
  </TitlesOfParts>
  <Company>Computer Technology Solutions,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Chase Oubre</dc:creator>
  <cp:lastModifiedBy>Chase Oubre</cp:lastModifiedBy>
  <cp:revision>39</cp:revision>
  <dcterms:created xsi:type="dcterms:W3CDTF">2016-09-27T12:59:46Z</dcterms:created>
  <dcterms:modified xsi:type="dcterms:W3CDTF">2016-09-27T21:37:08Z</dcterms:modified>
</cp:coreProperties>
</file>